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4" r:id="rId2"/>
    <p:sldId id="459" r:id="rId3"/>
    <p:sldId id="452" r:id="rId4"/>
    <p:sldId id="453" r:id="rId5"/>
    <p:sldId id="455" r:id="rId6"/>
    <p:sldId id="438" r:id="rId7"/>
    <p:sldId id="445" r:id="rId8"/>
    <p:sldId id="436" r:id="rId9"/>
    <p:sldId id="450" r:id="rId10"/>
    <p:sldId id="454" r:id="rId11"/>
    <p:sldId id="457" r:id="rId12"/>
    <p:sldId id="448" r:id="rId13"/>
    <p:sldId id="398" r:id="rId14"/>
    <p:sldId id="383" r:id="rId15"/>
    <p:sldId id="423" r:id="rId16"/>
    <p:sldId id="381" r:id="rId17"/>
    <p:sldId id="422" r:id="rId18"/>
    <p:sldId id="376" r:id="rId19"/>
    <p:sldId id="456" r:id="rId20"/>
    <p:sldId id="424" r:id="rId21"/>
    <p:sldId id="425" r:id="rId22"/>
    <p:sldId id="435" r:id="rId23"/>
    <p:sldId id="428" r:id="rId24"/>
    <p:sldId id="420" r:id="rId25"/>
    <p:sldId id="460" r:id="rId26"/>
    <p:sldId id="462" r:id="rId27"/>
    <p:sldId id="463" r:id="rId28"/>
    <p:sldId id="403" r:id="rId29"/>
    <p:sldId id="458" r:id="rId3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0000"/>
    <a:srgbClr val="F63324"/>
    <a:srgbClr val="BBE0E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78883" autoAdjust="0"/>
  </p:normalViewPr>
  <p:slideViewPr>
    <p:cSldViewPr>
      <p:cViewPr varScale="1">
        <p:scale>
          <a:sx n="55" d="100"/>
          <a:sy n="55" d="100"/>
        </p:scale>
        <p:origin x="-14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317ABA7-366F-4A00-BF84-6CF48C7177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EC99C9C-5B05-4FC3-8F62-F546C4A3D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67EB4-6B48-4912-AF42-AB32C34499A9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GES defined as “slight deviation from Reference Conditions”</a:t>
            </a:r>
          </a:p>
          <a:p>
            <a:r>
              <a:rPr lang="en-GB" smtClean="0"/>
              <a:t>Reference conditions equate to conditions at ‘High Ecological Status’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A4FE3-0D3A-4CBF-BDA8-9AA561136897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07B1-D567-4949-A200-025D28F22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8D02-3E3C-4DE2-9895-5A26A436F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B8FE-AFF1-4FDE-BA95-0B11ACB1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EFAE9-1937-407A-B5D7-FA42E301E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4CAE3-D5D9-4A24-83A3-C39CF2517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20003-5ED4-46A2-9244-62A835D16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59537-F3C3-4955-9FE1-26E42DFB8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B969-952E-40D0-BE55-162614398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BF0C5-ED6A-4CAE-ACEF-7621C0F68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C15D5-4907-49DB-9BAE-12C7C5D5A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47403-B990-4C45-A435-23270B419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FBA3E-4998-4829-8100-E75127C15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2A07-17BC-457F-B018-7C7CD2B6C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C437-E907-4229-8E72-6A0F7DE1D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E94CC-FF3D-492A-96A4-82024B128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690F37-62AF-4987-AD7D-B637E984F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d/d7/River_Lambourn,_East_Garston,_Berkshire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en.wikipedia.org/wiki/Water_pollution&amp;ei=gXPCVIC4JqTj7QaLrYDADA&amp;bvm=bv.84349003,d.ZGU&amp;psig=AFQjCNEf43-p0korY2aMelNxLekcik_2cA&amp;ust=142211608559345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.uk/url?sa=i&amp;rct=j&amp;q=&amp;esrc=s&amp;frm=1&amp;source=images&amp;cd=&amp;cad=rja&amp;uact=8&amp;ved=0CAcQjRw&amp;url=http://gracecirocco.com/let-emotions-flow-like-river/&amp;ei=lHTCVJb4POqR7AbamoHQAg&amp;bvm=bv.84349003,d.ZGU&amp;psig=AFQjCNECvXWLVBTdmBI7t5tpjIfURR132g&amp;ust=1422116355289846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www.google.co.uk/url?sa=i&amp;rct=j&amp;q=&amp;esrc=s&amp;frm=1&amp;source=images&amp;cd=&amp;cad=rja&amp;uact=8&amp;ved=0CAcQjRw&amp;url=http://coast.noaa.gov/archived/coastal/management/management.htm&amp;ei=g8zIVOjfBqWp7AbumoC4Bg&amp;bvm=bv.84607526,d.ZGU&amp;psig=AFQjCNHrmCdZB323rZFEWy0IupIirtRFHw&amp;ust=142253205360435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noliabox.com/art/544108/the-silent-highway-ma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theguardian.com/uk/gallery/2012/jun/03/jubilee-thames-river-pageant-pictures&amp;ei=ucm_VMveOqLT7Qbr9YG4AQ&amp;bvm=bv.83829542,d.ZGU&amp;psig=AFQjCNH4zeWVM9qzvGmpV_Y2Ylfw4B8CjA&amp;ust=1421941547471818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theguardian.com/uk/gallery/2012/jun/03/jubilee-thames-river-pageant-pictures&amp;ei=ucm_VMveOqLT7Qbr9YG4AQ&amp;bvm=bv.83829542,d.ZGU&amp;psig=AFQjCNH4zeWVM9qzvGmpV_Y2Ylfw4B8CjA&amp;ust=1421941547471818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441450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chemeClr val="tx1"/>
                </a:solidFill>
              </a:rPr>
              <a:t>Environmental flows in Europe</a:t>
            </a:r>
            <a:endParaRPr lang="en-US" sz="3600" smtClean="0">
              <a:solidFill>
                <a:schemeClr val="tx1"/>
              </a:solidFill>
            </a:endParaRPr>
          </a:p>
        </p:txBody>
      </p:sp>
      <p:pic>
        <p:nvPicPr>
          <p:cNvPr id="2051" name="Picture 5" descr="File:River Lambourn, East Garston, Berksh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3427" r="8766" b="6853"/>
          <a:stretch>
            <a:fillRect/>
          </a:stretch>
        </p:blipFill>
        <p:spPr bwMode="auto">
          <a:xfrm>
            <a:off x="1979613" y="1817688"/>
            <a:ext cx="5113337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7238" y="5589588"/>
            <a:ext cx="61912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600" b="1" kern="0" dirty="0">
                <a:latin typeface="+mj-lt"/>
                <a:ea typeface="+mj-ea"/>
                <a:cs typeface="+mj-cs"/>
              </a:rPr>
              <a:t>Mike </a:t>
            </a:r>
            <a:r>
              <a:rPr lang="en-GB" sz="3600" b="1" kern="0" dirty="0" err="1">
                <a:latin typeface="+mj-lt"/>
                <a:ea typeface="+mj-ea"/>
                <a:cs typeface="+mj-cs"/>
              </a:rPr>
              <a:t>Acreman</a:t>
            </a:r>
            <a:endParaRPr lang="en-US" sz="36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855788" y="142875"/>
            <a:ext cx="47323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/>
              <a:t>Integrated status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0825" y="3428678"/>
            <a:ext cx="8642350" cy="302465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800" kern="0" dirty="0">
              <a:latin typeface="+mn-lt"/>
            </a:endParaRPr>
          </a:p>
          <a:p>
            <a:pPr marL="354013" indent="-354013">
              <a:buFont typeface="Arial" pitchFamily="34" charset="0"/>
              <a:buChar char="•"/>
            </a:pPr>
            <a:r>
              <a:rPr lang="en-GB" sz="2800" kern="0" dirty="0">
                <a:latin typeface="+mn-lt"/>
              </a:rPr>
              <a:t>Chemical </a:t>
            </a:r>
            <a:r>
              <a:rPr lang="en-GB" sz="2800" kern="0" dirty="0" smtClean="0">
                <a:latin typeface="+mn-lt"/>
              </a:rPr>
              <a:t>status - </a:t>
            </a:r>
            <a:r>
              <a:rPr lang="en-GB" sz="2800" dirty="0" smtClean="0"/>
              <a:t>pollutants, oxygen, acidity ...</a:t>
            </a:r>
            <a:endParaRPr lang="en-GB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kern="0" dirty="0">
                <a:latin typeface="+mn-lt"/>
              </a:rPr>
              <a:t>Biological status - algae, </a:t>
            </a:r>
            <a:r>
              <a:rPr lang="en-GB" sz="2800" kern="0" dirty="0" err="1">
                <a:latin typeface="+mn-lt"/>
              </a:rPr>
              <a:t>macrophytes</a:t>
            </a:r>
            <a:r>
              <a:rPr lang="en-GB" sz="2800" kern="0" dirty="0">
                <a:latin typeface="+mn-lt"/>
              </a:rPr>
              <a:t> inverts, fish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AU" sz="28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AU" sz="2800" dirty="0"/>
              <a:t>Hydro-morphology </a:t>
            </a:r>
            <a:r>
              <a:rPr lang="en-AU" sz="2800" dirty="0" smtClean="0"/>
              <a:t>– flow, channel naturalness</a:t>
            </a:r>
            <a:endParaRPr lang="en-US" sz="2800" kern="0" dirty="0">
              <a:latin typeface="+mn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r="23969"/>
          <a:stretch>
            <a:fillRect/>
          </a:stretch>
        </p:blipFill>
        <p:spPr bwMode="auto">
          <a:xfrm>
            <a:off x="2981325" y="1052513"/>
            <a:ext cx="2670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http://upload.wikimedia.org/wikipedia/commons/8/8a/Nrborderborderentrythreecolorsmay05-1-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2505"/>
          <a:stretch>
            <a:fillRect/>
          </a:stretch>
        </p:blipFill>
        <p:spPr bwMode="auto">
          <a:xfrm>
            <a:off x="179388" y="1023938"/>
            <a:ext cx="25209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2" descr="http://gracecirocco.com/wp-content/uploads/2014/02/Flowing-1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20345"/>
          <a:stretch>
            <a:fillRect/>
          </a:stretch>
        </p:blipFill>
        <p:spPr bwMode="auto">
          <a:xfrm>
            <a:off x="5940425" y="1052513"/>
            <a:ext cx="2447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935708"/>
          </a:xfrm>
        </p:spPr>
        <p:txBody>
          <a:bodyPr/>
          <a:lstStyle/>
          <a:p>
            <a:r>
              <a:rPr lang="en-GB" b="1" dirty="0" smtClean="0"/>
              <a:t>Thames River Basin Plan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" y="1600200"/>
            <a:ext cx="4752082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Contents</a:t>
            </a:r>
          </a:p>
          <a:p>
            <a:r>
              <a:rPr lang="en-GB" dirty="0" smtClean="0"/>
              <a:t>Current state</a:t>
            </a:r>
          </a:p>
          <a:p>
            <a:r>
              <a:rPr lang="en-GB" dirty="0" smtClean="0"/>
              <a:t>Actions to improve</a:t>
            </a:r>
          </a:p>
          <a:p>
            <a:r>
              <a:rPr lang="en-GB" dirty="0" smtClean="0"/>
              <a:t>Future state (targets)</a:t>
            </a:r>
          </a:p>
          <a:p>
            <a:r>
              <a:rPr lang="en-GB" dirty="0" smtClean="0"/>
              <a:t>Implementation plan</a:t>
            </a:r>
          </a:p>
          <a:p>
            <a:r>
              <a:rPr lang="en-GB" dirty="0" smtClean="0"/>
              <a:t>Adaptive management</a:t>
            </a:r>
          </a:p>
        </p:txBody>
      </p:sp>
      <p:sp>
        <p:nvSpPr>
          <p:cNvPr id="9220" name="Content Placeholder 4"/>
          <p:cNvSpPr>
            <a:spLocks noGrp="1"/>
          </p:cNvSpPr>
          <p:nvPr>
            <p:ph sz="quarter" idx="3"/>
          </p:nvPr>
        </p:nvSpPr>
        <p:spPr>
          <a:xfrm>
            <a:off x="3779912" y="5921549"/>
            <a:ext cx="5256584" cy="197194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 dirty="0" smtClean="0"/>
              <a:t>developed through consultations with organisations and individuals</a:t>
            </a:r>
          </a:p>
        </p:txBody>
      </p:sp>
      <p:sp>
        <p:nvSpPr>
          <p:cNvPr id="12" name="Flowchart: Extract 11"/>
          <p:cNvSpPr/>
          <p:nvPr/>
        </p:nvSpPr>
        <p:spPr>
          <a:xfrm rot="20801146">
            <a:off x="4910766" y="1623544"/>
            <a:ext cx="329375" cy="3616330"/>
          </a:xfrm>
          <a:prstGeom prst="flowChartExtra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 rot="20818166">
            <a:off x="5301338" y="4730147"/>
            <a:ext cx="3265624" cy="13145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721" y="709130"/>
            <a:ext cx="4657279" cy="531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GB" b="1" smtClean="0"/>
              <a:t>River management classes</a:t>
            </a:r>
          </a:p>
        </p:txBody>
      </p:sp>
      <p:sp>
        <p:nvSpPr>
          <p:cNvPr id="6" name="Freeform 5"/>
          <p:cNvSpPr/>
          <p:nvPr/>
        </p:nvSpPr>
        <p:spPr>
          <a:xfrm rot="636160">
            <a:off x="463550" y="2160588"/>
            <a:ext cx="2728913" cy="939800"/>
          </a:xfrm>
          <a:custGeom>
            <a:avLst/>
            <a:gdLst>
              <a:gd name="connsiteX0" fmla="*/ 51809 w 2729695"/>
              <a:gd name="connsiteY0" fmla="*/ 16475 h 940206"/>
              <a:gd name="connsiteX1" fmla="*/ 117123 w 2729695"/>
              <a:gd name="connsiteY1" fmla="*/ 35137 h 940206"/>
              <a:gd name="connsiteX2" fmla="*/ 173107 w 2729695"/>
              <a:gd name="connsiteY2" fmla="*/ 53798 h 940206"/>
              <a:gd name="connsiteX3" fmla="*/ 229090 w 2729695"/>
              <a:gd name="connsiteY3" fmla="*/ 63128 h 940206"/>
              <a:gd name="connsiteX4" fmla="*/ 285074 w 2729695"/>
              <a:gd name="connsiteY4" fmla="*/ 81790 h 940206"/>
              <a:gd name="connsiteX5" fmla="*/ 406372 w 2729695"/>
              <a:gd name="connsiteY5" fmla="*/ 100451 h 940206"/>
              <a:gd name="connsiteX6" fmla="*/ 490348 w 2729695"/>
              <a:gd name="connsiteY6" fmla="*/ 119112 h 940206"/>
              <a:gd name="connsiteX7" fmla="*/ 583654 w 2729695"/>
              <a:gd name="connsiteY7" fmla="*/ 137773 h 940206"/>
              <a:gd name="connsiteX8" fmla="*/ 648968 w 2729695"/>
              <a:gd name="connsiteY8" fmla="*/ 156435 h 940206"/>
              <a:gd name="connsiteX9" fmla="*/ 676960 w 2729695"/>
              <a:gd name="connsiteY9" fmla="*/ 175096 h 940206"/>
              <a:gd name="connsiteX10" fmla="*/ 742274 w 2729695"/>
              <a:gd name="connsiteY10" fmla="*/ 193757 h 940206"/>
              <a:gd name="connsiteX11" fmla="*/ 835580 w 2729695"/>
              <a:gd name="connsiteY11" fmla="*/ 240410 h 940206"/>
              <a:gd name="connsiteX12" fmla="*/ 891564 w 2729695"/>
              <a:gd name="connsiteY12" fmla="*/ 268402 h 940206"/>
              <a:gd name="connsiteX13" fmla="*/ 928886 w 2729695"/>
              <a:gd name="connsiteY13" fmla="*/ 296394 h 940206"/>
              <a:gd name="connsiteX14" fmla="*/ 956878 w 2729695"/>
              <a:gd name="connsiteY14" fmla="*/ 315055 h 940206"/>
              <a:gd name="connsiteX15" fmla="*/ 984870 w 2729695"/>
              <a:gd name="connsiteY15" fmla="*/ 343047 h 940206"/>
              <a:gd name="connsiteX16" fmla="*/ 1022193 w 2729695"/>
              <a:gd name="connsiteY16" fmla="*/ 371039 h 940206"/>
              <a:gd name="connsiteX17" fmla="*/ 1087507 w 2729695"/>
              <a:gd name="connsiteY17" fmla="*/ 436353 h 940206"/>
              <a:gd name="connsiteX18" fmla="*/ 1134160 w 2729695"/>
              <a:gd name="connsiteY18" fmla="*/ 473675 h 940206"/>
              <a:gd name="connsiteX19" fmla="*/ 1162152 w 2729695"/>
              <a:gd name="connsiteY19" fmla="*/ 501667 h 940206"/>
              <a:gd name="connsiteX20" fmla="*/ 1190144 w 2729695"/>
              <a:gd name="connsiteY20" fmla="*/ 520328 h 940206"/>
              <a:gd name="connsiteX21" fmla="*/ 1255458 w 2729695"/>
              <a:gd name="connsiteY21" fmla="*/ 576312 h 940206"/>
              <a:gd name="connsiteX22" fmla="*/ 1330103 w 2729695"/>
              <a:gd name="connsiteY22" fmla="*/ 613635 h 940206"/>
              <a:gd name="connsiteX23" fmla="*/ 1358095 w 2729695"/>
              <a:gd name="connsiteY23" fmla="*/ 632296 h 940206"/>
              <a:gd name="connsiteX24" fmla="*/ 1423409 w 2729695"/>
              <a:gd name="connsiteY24" fmla="*/ 660288 h 940206"/>
              <a:gd name="connsiteX25" fmla="*/ 1460731 w 2729695"/>
              <a:gd name="connsiteY25" fmla="*/ 688279 h 940206"/>
              <a:gd name="connsiteX26" fmla="*/ 1563368 w 2729695"/>
              <a:gd name="connsiteY26" fmla="*/ 716271 h 940206"/>
              <a:gd name="connsiteX27" fmla="*/ 1619352 w 2729695"/>
              <a:gd name="connsiteY27" fmla="*/ 734933 h 940206"/>
              <a:gd name="connsiteX28" fmla="*/ 1703327 w 2729695"/>
              <a:gd name="connsiteY28" fmla="*/ 753594 h 940206"/>
              <a:gd name="connsiteX29" fmla="*/ 1731319 w 2729695"/>
              <a:gd name="connsiteY29" fmla="*/ 762924 h 940206"/>
              <a:gd name="connsiteX30" fmla="*/ 1861948 w 2729695"/>
              <a:gd name="connsiteY30" fmla="*/ 772255 h 940206"/>
              <a:gd name="connsiteX31" fmla="*/ 1983246 w 2729695"/>
              <a:gd name="connsiteY31" fmla="*/ 800247 h 940206"/>
              <a:gd name="connsiteX32" fmla="*/ 2067221 w 2729695"/>
              <a:gd name="connsiteY32" fmla="*/ 809577 h 940206"/>
              <a:gd name="connsiteX33" fmla="*/ 2291156 w 2729695"/>
              <a:gd name="connsiteY33" fmla="*/ 828239 h 940206"/>
              <a:gd name="connsiteX34" fmla="*/ 2440446 w 2729695"/>
              <a:gd name="connsiteY34" fmla="*/ 856230 h 940206"/>
              <a:gd name="connsiteX35" fmla="*/ 2505760 w 2729695"/>
              <a:gd name="connsiteY35" fmla="*/ 865561 h 940206"/>
              <a:gd name="connsiteX36" fmla="*/ 2561744 w 2729695"/>
              <a:gd name="connsiteY36" fmla="*/ 884222 h 940206"/>
              <a:gd name="connsiteX37" fmla="*/ 2599066 w 2729695"/>
              <a:gd name="connsiteY37" fmla="*/ 893553 h 940206"/>
              <a:gd name="connsiteX38" fmla="*/ 2645719 w 2729695"/>
              <a:gd name="connsiteY38" fmla="*/ 902884 h 940206"/>
              <a:gd name="connsiteX39" fmla="*/ 2673711 w 2729695"/>
              <a:gd name="connsiteY39" fmla="*/ 912214 h 940206"/>
              <a:gd name="connsiteX40" fmla="*/ 2701703 w 2729695"/>
              <a:gd name="connsiteY40" fmla="*/ 930875 h 940206"/>
              <a:gd name="connsiteX41" fmla="*/ 2729695 w 2729695"/>
              <a:gd name="connsiteY41" fmla="*/ 940206 h 94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29695" h="940206">
                <a:moveTo>
                  <a:pt x="51809" y="16475"/>
                </a:moveTo>
                <a:cubicBezTo>
                  <a:pt x="145854" y="47824"/>
                  <a:pt x="0" y="0"/>
                  <a:pt x="117123" y="35137"/>
                </a:cubicBezTo>
                <a:cubicBezTo>
                  <a:pt x="135964" y="40789"/>
                  <a:pt x="153704" y="50564"/>
                  <a:pt x="173107" y="53798"/>
                </a:cubicBezTo>
                <a:lnTo>
                  <a:pt x="229090" y="63128"/>
                </a:lnTo>
                <a:cubicBezTo>
                  <a:pt x="247751" y="69349"/>
                  <a:pt x="265785" y="77932"/>
                  <a:pt x="285074" y="81790"/>
                </a:cubicBezTo>
                <a:cubicBezTo>
                  <a:pt x="392042" y="103182"/>
                  <a:pt x="259502" y="77856"/>
                  <a:pt x="406372" y="100451"/>
                </a:cubicBezTo>
                <a:cubicBezTo>
                  <a:pt x="458906" y="108533"/>
                  <a:pt x="443052" y="108977"/>
                  <a:pt x="490348" y="119112"/>
                </a:cubicBezTo>
                <a:cubicBezTo>
                  <a:pt x="521362" y="125758"/>
                  <a:pt x="553564" y="127743"/>
                  <a:pt x="583654" y="137773"/>
                </a:cubicBezTo>
                <a:cubicBezTo>
                  <a:pt x="623811" y="151159"/>
                  <a:pt x="602104" y="144718"/>
                  <a:pt x="648968" y="156435"/>
                </a:cubicBezTo>
                <a:cubicBezTo>
                  <a:pt x="658299" y="162655"/>
                  <a:pt x="666930" y="170081"/>
                  <a:pt x="676960" y="175096"/>
                </a:cubicBezTo>
                <a:cubicBezTo>
                  <a:pt x="690342" y="181787"/>
                  <a:pt x="730322" y="190769"/>
                  <a:pt x="742274" y="193757"/>
                </a:cubicBezTo>
                <a:cubicBezTo>
                  <a:pt x="872027" y="271610"/>
                  <a:pt x="708606" y="176924"/>
                  <a:pt x="835580" y="240410"/>
                </a:cubicBezTo>
                <a:cubicBezTo>
                  <a:pt x="907934" y="276587"/>
                  <a:pt x="821203" y="244947"/>
                  <a:pt x="891564" y="268402"/>
                </a:cubicBezTo>
                <a:cubicBezTo>
                  <a:pt x="904005" y="277733"/>
                  <a:pt x="916232" y="287355"/>
                  <a:pt x="928886" y="296394"/>
                </a:cubicBezTo>
                <a:cubicBezTo>
                  <a:pt x="938011" y="302912"/>
                  <a:pt x="948263" y="307876"/>
                  <a:pt x="956878" y="315055"/>
                </a:cubicBezTo>
                <a:cubicBezTo>
                  <a:pt x="967015" y="323503"/>
                  <a:pt x="974851" y="334459"/>
                  <a:pt x="984870" y="343047"/>
                </a:cubicBezTo>
                <a:cubicBezTo>
                  <a:pt x="996677" y="353168"/>
                  <a:pt x="1010686" y="360578"/>
                  <a:pt x="1022193" y="371039"/>
                </a:cubicBezTo>
                <a:cubicBezTo>
                  <a:pt x="1044975" y="391750"/>
                  <a:pt x="1063464" y="417119"/>
                  <a:pt x="1087507" y="436353"/>
                </a:cubicBezTo>
                <a:cubicBezTo>
                  <a:pt x="1103058" y="448794"/>
                  <a:pt x="1119172" y="460561"/>
                  <a:pt x="1134160" y="473675"/>
                </a:cubicBezTo>
                <a:cubicBezTo>
                  <a:pt x="1144091" y="482364"/>
                  <a:pt x="1152015" y="493219"/>
                  <a:pt x="1162152" y="501667"/>
                </a:cubicBezTo>
                <a:cubicBezTo>
                  <a:pt x="1170767" y="508846"/>
                  <a:pt x="1181529" y="513149"/>
                  <a:pt x="1190144" y="520328"/>
                </a:cubicBezTo>
                <a:cubicBezTo>
                  <a:pt x="1247812" y="568385"/>
                  <a:pt x="1185562" y="529715"/>
                  <a:pt x="1255458" y="576312"/>
                </a:cubicBezTo>
                <a:cubicBezTo>
                  <a:pt x="1371843" y="653902"/>
                  <a:pt x="1251662" y="574415"/>
                  <a:pt x="1330103" y="613635"/>
                </a:cubicBezTo>
                <a:cubicBezTo>
                  <a:pt x="1340133" y="618650"/>
                  <a:pt x="1348065" y="627281"/>
                  <a:pt x="1358095" y="632296"/>
                </a:cubicBezTo>
                <a:cubicBezTo>
                  <a:pt x="1379281" y="642889"/>
                  <a:pt x="1402615" y="648946"/>
                  <a:pt x="1423409" y="660288"/>
                </a:cubicBezTo>
                <a:cubicBezTo>
                  <a:pt x="1437061" y="667734"/>
                  <a:pt x="1446822" y="681325"/>
                  <a:pt x="1460731" y="688279"/>
                </a:cubicBezTo>
                <a:cubicBezTo>
                  <a:pt x="1505854" y="710841"/>
                  <a:pt x="1518312" y="703983"/>
                  <a:pt x="1563368" y="716271"/>
                </a:cubicBezTo>
                <a:cubicBezTo>
                  <a:pt x="1582346" y="721447"/>
                  <a:pt x="1600063" y="731075"/>
                  <a:pt x="1619352" y="734933"/>
                </a:cubicBezTo>
                <a:cubicBezTo>
                  <a:pt x="1651435" y="741349"/>
                  <a:pt x="1672569" y="744806"/>
                  <a:pt x="1703327" y="753594"/>
                </a:cubicBezTo>
                <a:cubicBezTo>
                  <a:pt x="1712784" y="756296"/>
                  <a:pt x="1721551" y="761775"/>
                  <a:pt x="1731319" y="762924"/>
                </a:cubicBezTo>
                <a:cubicBezTo>
                  <a:pt x="1774674" y="768025"/>
                  <a:pt x="1818405" y="769145"/>
                  <a:pt x="1861948" y="772255"/>
                </a:cubicBezTo>
                <a:cubicBezTo>
                  <a:pt x="1890036" y="779277"/>
                  <a:pt x="1949746" y="795461"/>
                  <a:pt x="1983246" y="800247"/>
                </a:cubicBezTo>
                <a:cubicBezTo>
                  <a:pt x="2011127" y="804230"/>
                  <a:pt x="2039229" y="806467"/>
                  <a:pt x="2067221" y="809577"/>
                </a:cubicBezTo>
                <a:cubicBezTo>
                  <a:pt x="2162772" y="841428"/>
                  <a:pt x="2048647" y="806193"/>
                  <a:pt x="2291156" y="828239"/>
                </a:cubicBezTo>
                <a:cubicBezTo>
                  <a:pt x="2475711" y="845017"/>
                  <a:pt x="2346101" y="839077"/>
                  <a:pt x="2440446" y="856230"/>
                </a:cubicBezTo>
                <a:cubicBezTo>
                  <a:pt x="2462084" y="860164"/>
                  <a:pt x="2483989" y="862451"/>
                  <a:pt x="2505760" y="865561"/>
                </a:cubicBezTo>
                <a:cubicBezTo>
                  <a:pt x="2524421" y="871781"/>
                  <a:pt x="2542661" y="879451"/>
                  <a:pt x="2561744" y="884222"/>
                </a:cubicBezTo>
                <a:cubicBezTo>
                  <a:pt x="2574185" y="887332"/>
                  <a:pt x="2586548" y="890771"/>
                  <a:pt x="2599066" y="893553"/>
                </a:cubicBezTo>
                <a:cubicBezTo>
                  <a:pt x="2614547" y="896993"/>
                  <a:pt x="2630334" y="899038"/>
                  <a:pt x="2645719" y="902884"/>
                </a:cubicBezTo>
                <a:cubicBezTo>
                  <a:pt x="2655261" y="905269"/>
                  <a:pt x="2664380" y="909104"/>
                  <a:pt x="2673711" y="912214"/>
                </a:cubicBezTo>
                <a:cubicBezTo>
                  <a:pt x="2683042" y="918434"/>
                  <a:pt x="2691673" y="925860"/>
                  <a:pt x="2701703" y="930875"/>
                </a:cubicBezTo>
                <a:cubicBezTo>
                  <a:pt x="2710500" y="935274"/>
                  <a:pt x="2729695" y="940206"/>
                  <a:pt x="2729695" y="940206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Freeform 6"/>
          <p:cNvSpPr/>
          <p:nvPr/>
        </p:nvSpPr>
        <p:spPr>
          <a:xfrm rot="19783694">
            <a:off x="301625" y="3127375"/>
            <a:ext cx="2730500" cy="939800"/>
          </a:xfrm>
          <a:custGeom>
            <a:avLst/>
            <a:gdLst>
              <a:gd name="connsiteX0" fmla="*/ 51809 w 2729695"/>
              <a:gd name="connsiteY0" fmla="*/ 16475 h 940206"/>
              <a:gd name="connsiteX1" fmla="*/ 117123 w 2729695"/>
              <a:gd name="connsiteY1" fmla="*/ 35137 h 940206"/>
              <a:gd name="connsiteX2" fmla="*/ 173107 w 2729695"/>
              <a:gd name="connsiteY2" fmla="*/ 53798 h 940206"/>
              <a:gd name="connsiteX3" fmla="*/ 229090 w 2729695"/>
              <a:gd name="connsiteY3" fmla="*/ 63128 h 940206"/>
              <a:gd name="connsiteX4" fmla="*/ 285074 w 2729695"/>
              <a:gd name="connsiteY4" fmla="*/ 81790 h 940206"/>
              <a:gd name="connsiteX5" fmla="*/ 406372 w 2729695"/>
              <a:gd name="connsiteY5" fmla="*/ 100451 h 940206"/>
              <a:gd name="connsiteX6" fmla="*/ 490348 w 2729695"/>
              <a:gd name="connsiteY6" fmla="*/ 119112 h 940206"/>
              <a:gd name="connsiteX7" fmla="*/ 583654 w 2729695"/>
              <a:gd name="connsiteY7" fmla="*/ 137773 h 940206"/>
              <a:gd name="connsiteX8" fmla="*/ 648968 w 2729695"/>
              <a:gd name="connsiteY8" fmla="*/ 156435 h 940206"/>
              <a:gd name="connsiteX9" fmla="*/ 676960 w 2729695"/>
              <a:gd name="connsiteY9" fmla="*/ 175096 h 940206"/>
              <a:gd name="connsiteX10" fmla="*/ 742274 w 2729695"/>
              <a:gd name="connsiteY10" fmla="*/ 193757 h 940206"/>
              <a:gd name="connsiteX11" fmla="*/ 835580 w 2729695"/>
              <a:gd name="connsiteY11" fmla="*/ 240410 h 940206"/>
              <a:gd name="connsiteX12" fmla="*/ 891564 w 2729695"/>
              <a:gd name="connsiteY12" fmla="*/ 268402 h 940206"/>
              <a:gd name="connsiteX13" fmla="*/ 928886 w 2729695"/>
              <a:gd name="connsiteY13" fmla="*/ 296394 h 940206"/>
              <a:gd name="connsiteX14" fmla="*/ 956878 w 2729695"/>
              <a:gd name="connsiteY14" fmla="*/ 315055 h 940206"/>
              <a:gd name="connsiteX15" fmla="*/ 984870 w 2729695"/>
              <a:gd name="connsiteY15" fmla="*/ 343047 h 940206"/>
              <a:gd name="connsiteX16" fmla="*/ 1022193 w 2729695"/>
              <a:gd name="connsiteY16" fmla="*/ 371039 h 940206"/>
              <a:gd name="connsiteX17" fmla="*/ 1087507 w 2729695"/>
              <a:gd name="connsiteY17" fmla="*/ 436353 h 940206"/>
              <a:gd name="connsiteX18" fmla="*/ 1134160 w 2729695"/>
              <a:gd name="connsiteY18" fmla="*/ 473675 h 940206"/>
              <a:gd name="connsiteX19" fmla="*/ 1162152 w 2729695"/>
              <a:gd name="connsiteY19" fmla="*/ 501667 h 940206"/>
              <a:gd name="connsiteX20" fmla="*/ 1190144 w 2729695"/>
              <a:gd name="connsiteY20" fmla="*/ 520328 h 940206"/>
              <a:gd name="connsiteX21" fmla="*/ 1255458 w 2729695"/>
              <a:gd name="connsiteY21" fmla="*/ 576312 h 940206"/>
              <a:gd name="connsiteX22" fmla="*/ 1330103 w 2729695"/>
              <a:gd name="connsiteY22" fmla="*/ 613635 h 940206"/>
              <a:gd name="connsiteX23" fmla="*/ 1358095 w 2729695"/>
              <a:gd name="connsiteY23" fmla="*/ 632296 h 940206"/>
              <a:gd name="connsiteX24" fmla="*/ 1423409 w 2729695"/>
              <a:gd name="connsiteY24" fmla="*/ 660288 h 940206"/>
              <a:gd name="connsiteX25" fmla="*/ 1460731 w 2729695"/>
              <a:gd name="connsiteY25" fmla="*/ 688279 h 940206"/>
              <a:gd name="connsiteX26" fmla="*/ 1563368 w 2729695"/>
              <a:gd name="connsiteY26" fmla="*/ 716271 h 940206"/>
              <a:gd name="connsiteX27" fmla="*/ 1619352 w 2729695"/>
              <a:gd name="connsiteY27" fmla="*/ 734933 h 940206"/>
              <a:gd name="connsiteX28" fmla="*/ 1703327 w 2729695"/>
              <a:gd name="connsiteY28" fmla="*/ 753594 h 940206"/>
              <a:gd name="connsiteX29" fmla="*/ 1731319 w 2729695"/>
              <a:gd name="connsiteY29" fmla="*/ 762924 h 940206"/>
              <a:gd name="connsiteX30" fmla="*/ 1861948 w 2729695"/>
              <a:gd name="connsiteY30" fmla="*/ 772255 h 940206"/>
              <a:gd name="connsiteX31" fmla="*/ 1983246 w 2729695"/>
              <a:gd name="connsiteY31" fmla="*/ 800247 h 940206"/>
              <a:gd name="connsiteX32" fmla="*/ 2067221 w 2729695"/>
              <a:gd name="connsiteY32" fmla="*/ 809577 h 940206"/>
              <a:gd name="connsiteX33" fmla="*/ 2291156 w 2729695"/>
              <a:gd name="connsiteY33" fmla="*/ 828239 h 940206"/>
              <a:gd name="connsiteX34" fmla="*/ 2440446 w 2729695"/>
              <a:gd name="connsiteY34" fmla="*/ 856230 h 940206"/>
              <a:gd name="connsiteX35" fmla="*/ 2505760 w 2729695"/>
              <a:gd name="connsiteY35" fmla="*/ 865561 h 940206"/>
              <a:gd name="connsiteX36" fmla="*/ 2561744 w 2729695"/>
              <a:gd name="connsiteY36" fmla="*/ 884222 h 940206"/>
              <a:gd name="connsiteX37" fmla="*/ 2599066 w 2729695"/>
              <a:gd name="connsiteY37" fmla="*/ 893553 h 940206"/>
              <a:gd name="connsiteX38" fmla="*/ 2645719 w 2729695"/>
              <a:gd name="connsiteY38" fmla="*/ 902884 h 940206"/>
              <a:gd name="connsiteX39" fmla="*/ 2673711 w 2729695"/>
              <a:gd name="connsiteY39" fmla="*/ 912214 h 940206"/>
              <a:gd name="connsiteX40" fmla="*/ 2701703 w 2729695"/>
              <a:gd name="connsiteY40" fmla="*/ 930875 h 940206"/>
              <a:gd name="connsiteX41" fmla="*/ 2729695 w 2729695"/>
              <a:gd name="connsiteY41" fmla="*/ 940206 h 94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29695" h="940206">
                <a:moveTo>
                  <a:pt x="51809" y="16475"/>
                </a:moveTo>
                <a:cubicBezTo>
                  <a:pt x="145854" y="47824"/>
                  <a:pt x="0" y="0"/>
                  <a:pt x="117123" y="35137"/>
                </a:cubicBezTo>
                <a:cubicBezTo>
                  <a:pt x="135964" y="40789"/>
                  <a:pt x="153704" y="50564"/>
                  <a:pt x="173107" y="53798"/>
                </a:cubicBezTo>
                <a:lnTo>
                  <a:pt x="229090" y="63128"/>
                </a:lnTo>
                <a:cubicBezTo>
                  <a:pt x="247751" y="69349"/>
                  <a:pt x="265785" y="77932"/>
                  <a:pt x="285074" y="81790"/>
                </a:cubicBezTo>
                <a:cubicBezTo>
                  <a:pt x="392042" y="103182"/>
                  <a:pt x="259502" y="77856"/>
                  <a:pt x="406372" y="100451"/>
                </a:cubicBezTo>
                <a:cubicBezTo>
                  <a:pt x="458906" y="108533"/>
                  <a:pt x="443052" y="108977"/>
                  <a:pt x="490348" y="119112"/>
                </a:cubicBezTo>
                <a:cubicBezTo>
                  <a:pt x="521362" y="125758"/>
                  <a:pt x="553564" y="127743"/>
                  <a:pt x="583654" y="137773"/>
                </a:cubicBezTo>
                <a:cubicBezTo>
                  <a:pt x="623811" y="151159"/>
                  <a:pt x="602104" y="144718"/>
                  <a:pt x="648968" y="156435"/>
                </a:cubicBezTo>
                <a:cubicBezTo>
                  <a:pt x="658299" y="162655"/>
                  <a:pt x="666930" y="170081"/>
                  <a:pt x="676960" y="175096"/>
                </a:cubicBezTo>
                <a:cubicBezTo>
                  <a:pt x="690342" y="181787"/>
                  <a:pt x="730322" y="190769"/>
                  <a:pt x="742274" y="193757"/>
                </a:cubicBezTo>
                <a:cubicBezTo>
                  <a:pt x="872027" y="271610"/>
                  <a:pt x="708606" y="176924"/>
                  <a:pt x="835580" y="240410"/>
                </a:cubicBezTo>
                <a:cubicBezTo>
                  <a:pt x="907934" y="276587"/>
                  <a:pt x="821203" y="244947"/>
                  <a:pt x="891564" y="268402"/>
                </a:cubicBezTo>
                <a:cubicBezTo>
                  <a:pt x="904005" y="277733"/>
                  <a:pt x="916232" y="287355"/>
                  <a:pt x="928886" y="296394"/>
                </a:cubicBezTo>
                <a:cubicBezTo>
                  <a:pt x="938011" y="302912"/>
                  <a:pt x="948263" y="307876"/>
                  <a:pt x="956878" y="315055"/>
                </a:cubicBezTo>
                <a:cubicBezTo>
                  <a:pt x="967015" y="323503"/>
                  <a:pt x="974851" y="334459"/>
                  <a:pt x="984870" y="343047"/>
                </a:cubicBezTo>
                <a:cubicBezTo>
                  <a:pt x="996677" y="353168"/>
                  <a:pt x="1010686" y="360578"/>
                  <a:pt x="1022193" y="371039"/>
                </a:cubicBezTo>
                <a:cubicBezTo>
                  <a:pt x="1044975" y="391750"/>
                  <a:pt x="1063464" y="417119"/>
                  <a:pt x="1087507" y="436353"/>
                </a:cubicBezTo>
                <a:cubicBezTo>
                  <a:pt x="1103058" y="448794"/>
                  <a:pt x="1119172" y="460561"/>
                  <a:pt x="1134160" y="473675"/>
                </a:cubicBezTo>
                <a:cubicBezTo>
                  <a:pt x="1144091" y="482364"/>
                  <a:pt x="1152015" y="493219"/>
                  <a:pt x="1162152" y="501667"/>
                </a:cubicBezTo>
                <a:cubicBezTo>
                  <a:pt x="1170767" y="508846"/>
                  <a:pt x="1181529" y="513149"/>
                  <a:pt x="1190144" y="520328"/>
                </a:cubicBezTo>
                <a:cubicBezTo>
                  <a:pt x="1247812" y="568385"/>
                  <a:pt x="1185562" y="529715"/>
                  <a:pt x="1255458" y="576312"/>
                </a:cubicBezTo>
                <a:cubicBezTo>
                  <a:pt x="1371843" y="653902"/>
                  <a:pt x="1251662" y="574415"/>
                  <a:pt x="1330103" y="613635"/>
                </a:cubicBezTo>
                <a:cubicBezTo>
                  <a:pt x="1340133" y="618650"/>
                  <a:pt x="1348065" y="627281"/>
                  <a:pt x="1358095" y="632296"/>
                </a:cubicBezTo>
                <a:cubicBezTo>
                  <a:pt x="1379281" y="642889"/>
                  <a:pt x="1402615" y="648946"/>
                  <a:pt x="1423409" y="660288"/>
                </a:cubicBezTo>
                <a:cubicBezTo>
                  <a:pt x="1437061" y="667734"/>
                  <a:pt x="1446822" y="681325"/>
                  <a:pt x="1460731" y="688279"/>
                </a:cubicBezTo>
                <a:cubicBezTo>
                  <a:pt x="1505854" y="710841"/>
                  <a:pt x="1518312" y="703983"/>
                  <a:pt x="1563368" y="716271"/>
                </a:cubicBezTo>
                <a:cubicBezTo>
                  <a:pt x="1582346" y="721447"/>
                  <a:pt x="1600063" y="731075"/>
                  <a:pt x="1619352" y="734933"/>
                </a:cubicBezTo>
                <a:cubicBezTo>
                  <a:pt x="1651435" y="741349"/>
                  <a:pt x="1672569" y="744806"/>
                  <a:pt x="1703327" y="753594"/>
                </a:cubicBezTo>
                <a:cubicBezTo>
                  <a:pt x="1712784" y="756296"/>
                  <a:pt x="1721551" y="761775"/>
                  <a:pt x="1731319" y="762924"/>
                </a:cubicBezTo>
                <a:cubicBezTo>
                  <a:pt x="1774674" y="768025"/>
                  <a:pt x="1818405" y="769145"/>
                  <a:pt x="1861948" y="772255"/>
                </a:cubicBezTo>
                <a:cubicBezTo>
                  <a:pt x="1890036" y="779277"/>
                  <a:pt x="1949746" y="795461"/>
                  <a:pt x="1983246" y="800247"/>
                </a:cubicBezTo>
                <a:cubicBezTo>
                  <a:pt x="2011127" y="804230"/>
                  <a:pt x="2039229" y="806467"/>
                  <a:pt x="2067221" y="809577"/>
                </a:cubicBezTo>
                <a:cubicBezTo>
                  <a:pt x="2162772" y="841428"/>
                  <a:pt x="2048647" y="806193"/>
                  <a:pt x="2291156" y="828239"/>
                </a:cubicBezTo>
                <a:cubicBezTo>
                  <a:pt x="2475711" y="845017"/>
                  <a:pt x="2346101" y="839077"/>
                  <a:pt x="2440446" y="856230"/>
                </a:cubicBezTo>
                <a:cubicBezTo>
                  <a:pt x="2462084" y="860164"/>
                  <a:pt x="2483989" y="862451"/>
                  <a:pt x="2505760" y="865561"/>
                </a:cubicBezTo>
                <a:cubicBezTo>
                  <a:pt x="2524421" y="871781"/>
                  <a:pt x="2542661" y="879451"/>
                  <a:pt x="2561744" y="884222"/>
                </a:cubicBezTo>
                <a:cubicBezTo>
                  <a:pt x="2574185" y="887332"/>
                  <a:pt x="2586548" y="890771"/>
                  <a:pt x="2599066" y="893553"/>
                </a:cubicBezTo>
                <a:cubicBezTo>
                  <a:pt x="2614547" y="896993"/>
                  <a:pt x="2630334" y="899038"/>
                  <a:pt x="2645719" y="902884"/>
                </a:cubicBezTo>
                <a:cubicBezTo>
                  <a:pt x="2655261" y="905269"/>
                  <a:pt x="2664380" y="909104"/>
                  <a:pt x="2673711" y="912214"/>
                </a:cubicBezTo>
                <a:cubicBezTo>
                  <a:pt x="2683042" y="918434"/>
                  <a:pt x="2691673" y="925860"/>
                  <a:pt x="2701703" y="930875"/>
                </a:cubicBezTo>
                <a:cubicBezTo>
                  <a:pt x="2710500" y="935274"/>
                  <a:pt x="2729695" y="940206"/>
                  <a:pt x="2729695" y="940206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3036888" y="3217863"/>
            <a:ext cx="2327275" cy="177800"/>
          </a:xfrm>
          <a:custGeom>
            <a:avLst/>
            <a:gdLst>
              <a:gd name="connsiteX0" fmla="*/ 10752 w 2156792"/>
              <a:gd name="connsiteY0" fmla="*/ 106862 h 211466"/>
              <a:gd name="connsiteX1" fmla="*/ 337323 w 2156792"/>
              <a:gd name="connsiteY1" fmla="*/ 106862 h 211466"/>
              <a:gd name="connsiteX2" fmla="*/ 598580 w 2156792"/>
              <a:gd name="connsiteY2" fmla="*/ 116193 h 211466"/>
              <a:gd name="connsiteX3" fmla="*/ 934482 w 2156792"/>
              <a:gd name="connsiteY3" fmla="*/ 106862 h 211466"/>
              <a:gd name="connsiteX4" fmla="*/ 1102433 w 2156792"/>
              <a:gd name="connsiteY4" fmla="*/ 69540 h 211466"/>
              <a:gd name="connsiteX5" fmla="*/ 1130425 w 2156792"/>
              <a:gd name="connsiteY5" fmla="*/ 60209 h 211466"/>
              <a:gd name="connsiteX6" fmla="*/ 1186409 w 2156792"/>
              <a:gd name="connsiteY6" fmla="*/ 32217 h 211466"/>
              <a:gd name="connsiteX7" fmla="*/ 1251723 w 2156792"/>
              <a:gd name="connsiteY7" fmla="*/ 4226 h 211466"/>
              <a:gd name="connsiteX8" fmla="*/ 1494319 w 2156792"/>
              <a:gd name="connsiteY8" fmla="*/ 22887 h 211466"/>
              <a:gd name="connsiteX9" fmla="*/ 1522311 w 2156792"/>
              <a:gd name="connsiteY9" fmla="*/ 32217 h 211466"/>
              <a:gd name="connsiteX10" fmla="*/ 1587625 w 2156792"/>
              <a:gd name="connsiteY10" fmla="*/ 50879 h 211466"/>
              <a:gd name="connsiteX11" fmla="*/ 1615617 w 2156792"/>
              <a:gd name="connsiteY11" fmla="*/ 69540 h 211466"/>
              <a:gd name="connsiteX12" fmla="*/ 1643609 w 2156792"/>
              <a:gd name="connsiteY12" fmla="*/ 78871 h 211466"/>
              <a:gd name="connsiteX13" fmla="*/ 1718254 w 2156792"/>
              <a:gd name="connsiteY13" fmla="*/ 116193 h 211466"/>
              <a:gd name="connsiteX14" fmla="*/ 1839552 w 2156792"/>
              <a:gd name="connsiteY14" fmla="*/ 144185 h 211466"/>
              <a:gd name="connsiteX15" fmla="*/ 1932858 w 2156792"/>
              <a:gd name="connsiteY15" fmla="*/ 172177 h 211466"/>
              <a:gd name="connsiteX16" fmla="*/ 2110139 w 2156792"/>
              <a:gd name="connsiteY16" fmla="*/ 200168 h 211466"/>
              <a:gd name="connsiteX17" fmla="*/ 2156792 w 2156792"/>
              <a:gd name="connsiteY17" fmla="*/ 209499 h 21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56792" h="211466">
                <a:moveTo>
                  <a:pt x="10752" y="106862"/>
                </a:moveTo>
                <a:cubicBezTo>
                  <a:pt x="136063" y="148635"/>
                  <a:pt x="0" y="106862"/>
                  <a:pt x="337323" y="106862"/>
                </a:cubicBezTo>
                <a:cubicBezTo>
                  <a:pt x="424464" y="106862"/>
                  <a:pt x="511494" y="113083"/>
                  <a:pt x="598580" y="116193"/>
                </a:cubicBezTo>
                <a:cubicBezTo>
                  <a:pt x="710547" y="113083"/>
                  <a:pt x="822690" y="113849"/>
                  <a:pt x="934482" y="106862"/>
                </a:cubicBezTo>
                <a:cubicBezTo>
                  <a:pt x="1015325" y="101809"/>
                  <a:pt x="1036822" y="91411"/>
                  <a:pt x="1102433" y="69540"/>
                </a:cubicBezTo>
                <a:cubicBezTo>
                  <a:pt x="1111764" y="66430"/>
                  <a:pt x="1122241" y="65665"/>
                  <a:pt x="1130425" y="60209"/>
                </a:cubicBezTo>
                <a:cubicBezTo>
                  <a:pt x="1210646" y="6729"/>
                  <a:pt x="1109148" y="70848"/>
                  <a:pt x="1186409" y="32217"/>
                </a:cubicBezTo>
                <a:cubicBezTo>
                  <a:pt x="1250842" y="0"/>
                  <a:pt x="1174052" y="23643"/>
                  <a:pt x="1251723" y="4226"/>
                </a:cubicBezTo>
                <a:cubicBezTo>
                  <a:pt x="1332588" y="10446"/>
                  <a:pt x="1413645" y="14542"/>
                  <a:pt x="1494319" y="22887"/>
                </a:cubicBezTo>
                <a:cubicBezTo>
                  <a:pt x="1504102" y="23899"/>
                  <a:pt x="1512854" y="29515"/>
                  <a:pt x="1522311" y="32217"/>
                </a:cubicBezTo>
                <a:cubicBezTo>
                  <a:pt x="1536262" y="36203"/>
                  <a:pt x="1572711" y="43422"/>
                  <a:pt x="1587625" y="50879"/>
                </a:cubicBezTo>
                <a:cubicBezTo>
                  <a:pt x="1597655" y="55894"/>
                  <a:pt x="1605587" y="64525"/>
                  <a:pt x="1615617" y="69540"/>
                </a:cubicBezTo>
                <a:cubicBezTo>
                  <a:pt x="1624414" y="73939"/>
                  <a:pt x="1634655" y="74801"/>
                  <a:pt x="1643609" y="78871"/>
                </a:cubicBezTo>
                <a:cubicBezTo>
                  <a:pt x="1668934" y="90382"/>
                  <a:pt x="1691266" y="109446"/>
                  <a:pt x="1718254" y="116193"/>
                </a:cubicBezTo>
                <a:cubicBezTo>
                  <a:pt x="1808284" y="138700"/>
                  <a:pt x="1767749" y="129824"/>
                  <a:pt x="1839552" y="144185"/>
                </a:cubicBezTo>
                <a:cubicBezTo>
                  <a:pt x="1910877" y="179847"/>
                  <a:pt x="1839920" y="148942"/>
                  <a:pt x="1932858" y="172177"/>
                </a:cubicBezTo>
                <a:cubicBezTo>
                  <a:pt x="2072787" y="207160"/>
                  <a:pt x="1875479" y="182118"/>
                  <a:pt x="2110139" y="200168"/>
                </a:cubicBezTo>
                <a:cubicBezTo>
                  <a:pt x="2144032" y="211466"/>
                  <a:pt x="2128296" y="209499"/>
                  <a:pt x="2156792" y="20949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Freeform 8"/>
          <p:cNvSpPr/>
          <p:nvPr/>
        </p:nvSpPr>
        <p:spPr>
          <a:xfrm rot="636160">
            <a:off x="3643313" y="2498725"/>
            <a:ext cx="909637" cy="660400"/>
          </a:xfrm>
          <a:custGeom>
            <a:avLst/>
            <a:gdLst>
              <a:gd name="connsiteX0" fmla="*/ 0 w 207861"/>
              <a:gd name="connsiteY0" fmla="*/ 0 h 718457"/>
              <a:gd name="connsiteX1" fmla="*/ 9330 w 207861"/>
              <a:gd name="connsiteY1" fmla="*/ 177282 h 718457"/>
              <a:gd name="connsiteX2" fmla="*/ 46653 w 207861"/>
              <a:gd name="connsiteY2" fmla="*/ 307910 h 718457"/>
              <a:gd name="connsiteX3" fmla="*/ 55983 w 207861"/>
              <a:gd name="connsiteY3" fmla="*/ 345233 h 718457"/>
              <a:gd name="connsiteX4" fmla="*/ 65314 w 207861"/>
              <a:gd name="connsiteY4" fmla="*/ 391886 h 718457"/>
              <a:gd name="connsiteX5" fmla="*/ 74645 w 207861"/>
              <a:gd name="connsiteY5" fmla="*/ 419878 h 718457"/>
              <a:gd name="connsiteX6" fmla="*/ 83975 w 207861"/>
              <a:gd name="connsiteY6" fmla="*/ 457200 h 718457"/>
              <a:gd name="connsiteX7" fmla="*/ 102636 w 207861"/>
              <a:gd name="connsiteY7" fmla="*/ 513184 h 718457"/>
              <a:gd name="connsiteX8" fmla="*/ 111967 w 207861"/>
              <a:gd name="connsiteY8" fmla="*/ 550506 h 718457"/>
              <a:gd name="connsiteX9" fmla="*/ 167951 w 207861"/>
              <a:gd name="connsiteY9" fmla="*/ 662474 h 718457"/>
              <a:gd name="connsiteX10" fmla="*/ 177281 w 207861"/>
              <a:gd name="connsiteY10" fmla="*/ 690465 h 718457"/>
              <a:gd name="connsiteX11" fmla="*/ 205273 w 207861"/>
              <a:gd name="connsiteY11" fmla="*/ 718457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861" h="718457">
                <a:moveTo>
                  <a:pt x="0" y="0"/>
                </a:moveTo>
                <a:cubicBezTo>
                  <a:pt x="3110" y="59094"/>
                  <a:pt x="2795" y="118468"/>
                  <a:pt x="9330" y="177282"/>
                </a:cubicBezTo>
                <a:cubicBezTo>
                  <a:pt x="16314" y="240137"/>
                  <a:pt x="32495" y="251274"/>
                  <a:pt x="46653" y="307910"/>
                </a:cubicBezTo>
                <a:cubicBezTo>
                  <a:pt x="49763" y="320351"/>
                  <a:pt x="53201" y="332715"/>
                  <a:pt x="55983" y="345233"/>
                </a:cubicBezTo>
                <a:cubicBezTo>
                  <a:pt x="59423" y="360714"/>
                  <a:pt x="61467" y="376501"/>
                  <a:pt x="65314" y="391886"/>
                </a:cubicBezTo>
                <a:cubicBezTo>
                  <a:pt x="67700" y="401428"/>
                  <a:pt x="71943" y="410421"/>
                  <a:pt x="74645" y="419878"/>
                </a:cubicBezTo>
                <a:cubicBezTo>
                  <a:pt x="78168" y="432208"/>
                  <a:pt x="80290" y="444917"/>
                  <a:pt x="83975" y="457200"/>
                </a:cubicBezTo>
                <a:cubicBezTo>
                  <a:pt x="89627" y="476041"/>
                  <a:pt x="97865" y="494101"/>
                  <a:pt x="102636" y="513184"/>
                </a:cubicBezTo>
                <a:cubicBezTo>
                  <a:pt x="105746" y="525625"/>
                  <a:pt x="106232" y="539036"/>
                  <a:pt x="111967" y="550506"/>
                </a:cubicBezTo>
                <a:cubicBezTo>
                  <a:pt x="184314" y="695201"/>
                  <a:pt x="121047" y="521763"/>
                  <a:pt x="167951" y="662474"/>
                </a:cubicBezTo>
                <a:cubicBezTo>
                  <a:pt x="171061" y="671804"/>
                  <a:pt x="169098" y="685009"/>
                  <a:pt x="177281" y="690465"/>
                </a:cubicBezTo>
                <a:cubicBezTo>
                  <a:pt x="207861" y="710852"/>
                  <a:pt x="205273" y="697913"/>
                  <a:pt x="205273" y="718457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Freeform 9"/>
          <p:cNvSpPr/>
          <p:nvPr/>
        </p:nvSpPr>
        <p:spPr>
          <a:xfrm rot="636160">
            <a:off x="3300413" y="3265488"/>
            <a:ext cx="530225" cy="1058862"/>
          </a:xfrm>
          <a:custGeom>
            <a:avLst/>
            <a:gdLst>
              <a:gd name="connsiteX0" fmla="*/ 0 w 475862"/>
              <a:gd name="connsiteY0" fmla="*/ 998376 h 998376"/>
              <a:gd name="connsiteX1" fmla="*/ 27992 w 475862"/>
              <a:gd name="connsiteY1" fmla="*/ 942392 h 998376"/>
              <a:gd name="connsiteX2" fmla="*/ 55984 w 475862"/>
              <a:gd name="connsiteY2" fmla="*/ 923731 h 998376"/>
              <a:gd name="connsiteX3" fmla="*/ 102637 w 475862"/>
              <a:gd name="connsiteY3" fmla="*/ 877078 h 998376"/>
              <a:gd name="connsiteX4" fmla="*/ 158621 w 475862"/>
              <a:gd name="connsiteY4" fmla="*/ 821094 h 998376"/>
              <a:gd name="connsiteX5" fmla="*/ 167951 w 475862"/>
              <a:gd name="connsiteY5" fmla="*/ 793102 h 998376"/>
              <a:gd name="connsiteX6" fmla="*/ 205274 w 475862"/>
              <a:gd name="connsiteY6" fmla="*/ 727788 h 998376"/>
              <a:gd name="connsiteX7" fmla="*/ 214604 w 475862"/>
              <a:gd name="connsiteY7" fmla="*/ 699796 h 998376"/>
              <a:gd name="connsiteX8" fmla="*/ 261257 w 475862"/>
              <a:gd name="connsiteY8" fmla="*/ 625151 h 998376"/>
              <a:gd name="connsiteX9" fmla="*/ 279919 w 475862"/>
              <a:gd name="connsiteY9" fmla="*/ 569168 h 998376"/>
              <a:gd name="connsiteX10" fmla="*/ 298580 w 475862"/>
              <a:gd name="connsiteY10" fmla="*/ 531845 h 998376"/>
              <a:gd name="connsiteX11" fmla="*/ 317241 w 475862"/>
              <a:gd name="connsiteY11" fmla="*/ 475861 h 998376"/>
              <a:gd name="connsiteX12" fmla="*/ 326572 w 475862"/>
              <a:gd name="connsiteY12" fmla="*/ 438539 h 998376"/>
              <a:gd name="connsiteX13" fmla="*/ 354564 w 475862"/>
              <a:gd name="connsiteY13" fmla="*/ 391886 h 998376"/>
              <a:gd name="connsiteX14" fmla="*/ 382555 w 475862"/>
              <a:gd name="connsiteY14" fmla="*/ 326572 h 998376"/>
              <a:gd name="connsiteX15" fmla="*/ 391886 w 475862"/>
              <a:gd name="connsiteY15" fmla="*/ 279919 h 998376"/>
              <a:gd name="connsiteX16" fmla="*/ 410547 w 475862"/>
              <a:gd name="connsiteY16" fmla="*/ 205274 h 998376"/>
              <a:gd name="connsiteX17" fmla="*/ 419878 w 475862"/>
              <a:gd name="connsiteY17" fmla="*/ 149290 h 998376"/>
              <a:gd name="connsiteX18" fmla="*/ 429208 w 475862"/>
              <a:gd name="connsiteY18" fmla="*/ 121298 h 998376"/>
              <a:gd name="connsiteX19" fmla="*/ 457200 w 475862"/>
              <a:gd name="connsiteY19" fmla="*/ 27992 h 998376"/>
              <a:gd name="connsiteX20" fmla="*/ 466531 w 475862"/>
              <a:gd name="connsiteY20" fmla="*/ 0 h 998376"/>
              <a:gd name="connsiteX21" fmla="*/ 475862 w 475862"/>
              <a:gd name="connsiteY21" fmla="*/ 27992 h 99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5862" h="998376">
                <a:moveTo>
                  <a:pt x="0" y="998376"/>
                </a:moveTo>
                <a:cubicBezTo>
                  <a:pt x="7589" y="975611"/>
                  <a:pt x="9905" y="960479"/>
                  <a:pt x="27992" y="942392"/>
                </a:cubicBezTo>
                <a:cubicBezTo>
                  <a:pt x="35921" y="934463"/>
                  <a:pt x="46653" y="929951"/>
                  <a:pt x="55984" y="923731"/>
                </a:cubicBezTo>
                <a:cubicBezTo>
                  <a:pt x="74161" y="869202"/>
                  <a:pt x="50229" y="919005"/>
                  <a:pt x="102637" y="877078"/>
                </a:cubicBezTo>
                <a:cubicBezTo>
                  <a:pt x="123245" y="860592"/>
                  <a:pt x="158621" y="821094"/>
                  <a:pt x="158621" y="821094"/>
                </a:cubicBezTo>
                <a:cubicBezTo>
                  <a:pt x="161731" y="811763"/>
                  <a:pt x="163553" y="801899"/>
                  <a:pt x="167951" y="793102"/>
                </a:cubicBezTo>
                <a:cubicBezTo>
                  <a:pt x="214803" y="699398"/>
                  <a:pt x="156203" y="842290"/>
                  <a:pt x="205274" y="727788"/>
                </a:cubicBezTo>
                <a:cubicBezTo>
                  <a:pt x="209148" y="718748"/>
                  <a:pt x="209724" y="708335"/>
                  <a:pt x="214604" y="699796"/>
                </a:cubicBezTo>
                <a:cubicBezTo>
                  <a:pt x="252042" y="634278"/>
                  <a:pt x="234657" y="691650"/>
                  <a:pt x="261257" y="625151"/>
                </a:cubicBezTo>
                <a:cubicBezTo>
                  <a:pt x="268563" y="606887"/>
                  <a:pt x="271122" y="586762"/>
                  <a:pt x="279919" y="569168"/>
                </a:cubicBezTo>
                <a:cubicBezTo>
                  <a:pt x="286139" y="556727"/>
                  <a:pt x="293414" y="544760"/>
                  <a:pt x="298580" y="531845"/>
                </a:cubicBezTo>
                <a:cubicBezTo>
                  <a:pt x="305885" y="513581"/>
                  <a:pt x="312470" y="494944"/>
                  <a:pt x="317241" y="475861"/>
                </a:cubicBezTo>
                <a:cubicBezTo>
                  <a:pt x="320351" y="463420"/>
                  <a:pt x="321364" y="450257"/>
                  <a:pt x="326572" y="438539"/>
                </a:cubicBezTo>
                <a:cubicBezTo>
                  <a:pt x="333938" y="421967"/>
                  <a:pt x="345757" y="407739"/>
                  <a:pt x="354564" y="391886"/>
                </a:cubicBezTo>
                <a:cubicBezTo>
                  <a:pt x="366704" y="370034"/>
                  <a:pt x="376548" y="350600"/>
                  <a:pt x="382555" y="326572"/>
                </a:cubicBezTo>
                <a:cubicBezTo>
                  <a:pt x="386401" y="311187"/>
                  <a:pt x="388320" y="295372"/>
                  <a:pt x="391886" y="279919"/>
                </a:cubicBezTo>
                <a:cubicBezTo>
                  <a:pt x="397653" y="254928"/>
                  <a:pt x="406330" y="230572"/>
                  <a:pt x="410547" y="205274"/>
                </a:cubicBezTo>
                <a:cubicBezTo>
                  <a:pt x="413657" y="186613"/>
                  <a:pt x="415774" y="167758"/>
                  <a:pt x="419878" y="149290"/>
                </a:cubicBezTo>
                <a:cubicBezTo>
                  <a:pt x="422012" y="139689"/>
                  <a:pt x="426506" y="130755"/>
                  <a:pt x="429208" y="121298"/>
                </a:cubicBezTo>
                <a:cubicBezTo>
                  <a:pt x="457403" y="22615"/>
                  <a:pt x="412866" y="160994"/>
                  <a:pt x="457200" y="27992"/>
                </a:cubicBezTo>
                <a:lnTo>
                  <a:pt x="466531" y="0"/>
                </a:lnTo>
                <a:lnTo>
                  <a:pt x="475862" y="27992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ardrop 11"/>
          <p:cNvSpPr/>
          <p:nvPr/>
        </p:nvSpPr>
        <p:spPr>
          <a:xfrm rot="2626993">
            <a:off x="-74613" y="1211263"/>
            <a:ext cx="4656138" cy="4051300"/>
          </a:xfrm>
          <a:prstGeom prst="teardrop">
            <a:avLst>
              <a:gd name="adj" fmla="val 1008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19700" y="2166938"/>
            <a:ext cx="8651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14"/>
          <p:cNvSpPr txBox="1">
            <a:spLocks noChangeArrowheads="1"/>
          </p:cNvSpPr>
          <p:nvPr/>
        </p:nvSpPr>
        <p:spPr bwMode="auto">
          <a:xfrm>
            <a:off x="6227763" y="1700213"/>
            <a:ext cx="2916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High class - natural</a:t>
            </a:r>
          </a:p>
          <a:p>
            <a:r>
              <a:rPr lang="en-GB"/>
              <a:t>Good  - semi-natural Moderate -  working river</a:t>
            </a:r>
          </a:p>
          <a:p>
            <a:r>
              <a:rPr lang="en-GB"/>
              <a:t>Bad  - polluted river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9700" y="1916113"/>
            <a:ext cx="86518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19700" y="2708275"/>
            <a:ext cx="8651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1" name="Picture 36" descr="http://media-cdn.tripadvisor.com/media/photo-s/01/0a/c0/db/river-kennet-near-reading.jpg"/>
          <p:cNvPicPr>
            <a:picLocks noChangeAspect="1" noChangeArrowheads="1"/>
          </p:cNvPicPr>
          <p:nvPr/>
        </p:nvPicPr>
        <p:blipFill>
          <a:blip r:embed="rId2" cstate="print"/>
          <a:srcRect t="5986" r="7692"/>
          <a:stretch>
            <a:fillRect/>
          </a:stretch>
        </p:blipFill>
        <p:spPr bwMode="auto">
          <a:xfrm>
            <a:off x="4189413" y="4724400"/>
            <a:ext cx="268763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8" descr="IMG_12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9925" y="3981450"/>
            <a:ext cx="2016125" cy="2687638"/>
          </a:xfrm>
        </p:spPr>
      </p:pic>
      <p:sp>
        <p:nvSpPr>
          <p:cNvPr id="21" name="Freeform 20"/>
          <p:cNvSpPr/>
          <p:nvPr/>
        </p:nvSpPr>
        <p:spPr>
          <a:xfrm rot="18404293">
            <a:off x="737394" y="2609057"/>
            <a:ext cx="909637" cy="660400"/>
          </a:xfrm>
          <a:custGeom>
            <a:avLst/>
            <a:gdLst>
              <a:gd name="connsiteX0" fmla="*/ 0 w 207861"/>
              <a:gd name="connsiteY0" fmla="*/ 0 h 718457"/>
              <a:gd name="connsiteX1" fmla="*/ 9330 w 207861"/>
              <a:gd name="connsiteY1" fmla="*/ 177282 h 718457"/>
              <a:gd name="connsiteX2" fmla="*/ 46653 w 207861"/>
              <a:gd name="connsiteY2" fmla="*/ 307910 h 718457"/>
              <a:gd name="connsiteX3" fmla="*/ 55983 w 207861"/>
              <a:gd name="connsiteY3" fmla="*/ 345233 h 718457"/>
              <a:gd name="connsiteX4" fmla="*/ 65314 w 207861"/>
              <a:gd name="connsiteY4" fmla="*/ 391886 h 718457"/>
              <a:gd name="connsiteX5" fmla="*/ 74645 w 207861"/>
              <a:gd name="connsiteY5" fmla="*/ 419878 h 718457"/>
              <a:gd name="connsiteX6" fmla="*/ 83975 w 207861"/>
              <a:gd name="connsiteY6" fmla="*/ 457200 h 718457"/>
              <a:gd name="connsiteX7" fmla="*/ 102636 w 207861"/>
              <a:gd name="connsiteY7" fmla="*/ 513184 h 718457"/>
              <a:gd name="connsiteX8" fmla="*/ 111967 w 207861"/>
              <a:gd name="connsiteY8" fmla="*/ 550506 h 718457"/>
              <a:gd name="connsiteX9" fmla="*/ 167951 w 207861"/>
              <a:gd name="connsiteY9" fmla="*/ 662474 h 718457"/>
              <a:gd name="connsiteX10" fmla="*/ 177281 w 207861"/>
              <a:gd name="connsiteY10" fmla="*/ 690465 h 718457"/>
              <a:gd name="connsiteX11" fmla="*/ 205273 w 207861"/>
              <a:gd name="connsiteY11" fmla="*/ 718457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861" h="718457">
                <a:moveTo>
                  <a:pt x="0" y="0"/>
                </a:moveTo>
                <a:cubicBezTo>
                  <a:pt x="3110" y="59094"/>
                  <a:pt x="2795" y="118468"/>
                  <a:pt x="9330" y="177282"/>
                </a:cubicBezTo>
                <a:cubicBezTo>
                  <a:pt x="16314" y="240137"/>
                  <a:pt x="32495" y="251274"/>
                  <a:pt x="46653" y="307910"/>
                </a:cubicBezTo>
                <a:cubicBezTo>
                  <a:pt x="49763" y="320351"/>
                  <a:pt x="53201" y="332715"/>
                  <a:pt x="55983" y="345233"/>
                </a:cubicBezTo>
                <a:cubicBezTo>
                  <a:pt x="59423" y="360714"/>
                  <a:pt x="61467" y="376501"/>
                  <a:pt x="65314" y="391886"/>
                </a:cubicBezTo>
                <a:cubicBezTo>
                  <a:pt x="67700" y="401428"/>
                  <a:pt x="71943" y="410421"/>
                  <a:pt x="74645" y="419878"/>
                </a:cubicBezTo>
                <a:cubicBezTo>
                  <a:pt x="78168" y="432208"/>
                  <a:pt x="80290" y="444917"/>
                  <a:pt x="83975" y="457200"/>
                </a:cubicBezTo>
                <a:cubicBezTo>
                  <a:pt x="89627" y="476041"/>
                  <a:pt x="97865" y="494101"/>
                  <a:pt x="102636" y="513184"/>
                </a:cubicBezTo>
                <a:cubicBezTo>
                  <a:pt x="105746" y="525625"/>
                  <a:pt x="106232" y="539036"/>
                  <a:pt x="111967" y="550506"/>
                </a:cubicBezTo>
                <a:cubicBezTo>
                  <a:pt x="184314" y="695201"/>
                  <a:pt x="121047" y="521763"/>
                  <a:pt x="167951" y="662474"/>
                </a:cubicBezTo>
                <a:cubicBezTo>
                  <a:pt x="171061" y="671804"/>
                  <a:pt x="169098" y="685009"/>
                  <a:pt x="177281" y="690465"/>
                </a:cubicBezTo>
                <a:cubicBezTo>
                  <a:pt x="207861" y="710852"/>
                  <a:pt x="205273" y="697913"/>
                  <a:pt x="205273" y="718457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5219700" y="2420938"/>
            <a:ext cx="8651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8229600" cy="1143000"/>
          </a:xfrm>
        </p:spPr>
        <p:txBody>
          <a:bodyPr/>
          <a:lstStyle/>
          <a:p>
            <a:r>
              <a:rPr lang="en-GB" b="1" smtClean="0"/>
              <a:t>2012 Blueprint to Safeguard Europe's Water Resources</a:t>
            </a:r>
            <a:endParaRPr lang="en-GB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7950" y="2276475"/>
            <a:ext cx="5256213" cy="3889375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b="1" smtClean="0"/>
              <a:t>Pressure on river ecosystems</a:t>
            </a:r>
          </a:p>
          <a:p>
            <a:r>
              <a:rPr lang="en-GB" sz="2800" smtClean="0"/>
              <a:t>No 1 pressure = dams, land drainage; flood embankments </a:t>
            </a:r>
          </a:p>
          <a:p>
            <a:endParaRPr lang="en-GB" sz="2000" smtClean="0"/>
          </a:p>
          <a:p>
            <a:r>
              <a:rPr lang="en-GB" sz="2800" smtClean="0"/>
              <a:t>No 2 pressure = over-abstraction of water </a:t>
            </a:r>
            <a:r>
              <a:rPr lang="en-GB" sz="2800" b="1" smtClean="0"/>
              <a:t>→</a:t>
            </a:r>
            <a:r>
              <a:rPr lang="en-GB" sz="2800" smtClean="0"/>
              <a:t> identification of “</a:t>
            </a:r>
            <a:r>
              <a:rPr lang="en-GB" sz="2800" b="1" smtClean="0"/>
              <a:t>ecological flow</a:t>
            </a:r>
            <a:r>
              <a:rPr lang="en-GB" sz="2800" smtClean="0"/>
              <a:t>”</a:t>
            </a:r>
          </a:p>
          <a:p>
            <a:endParaRPr lang="en-GB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13319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http://upload.wikimedia.org/wikipedia/commons/1/10/Dry_River_Lambourn,_Lambourn,_Berkshire.jpg"/>
          <p:cNvPicPr>
            <a:picLocks noChangeAspect="1" noChangeArrowheads="1"/>
          </p:cNvPicPr>
          <p:nvPr/>
        </p:nvPicPr>
        <p:blipFill>
          <a:blip r:embed="rId3" cstate="print"/>
          <a:srcRect l="6451" r="14516"/>
          <a:stretch>
            <a:fillRect/>
          </a:stretch>
        </p:blipFill>
        <p:spPr bwMode="auto">
          <a:xfrm>
            <a:off x="5508625" y="2312988"/>
            <a:ext cx="352742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4450"/>
            <a:ext cx="7772400" cy="865188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tx1"/>
                </a:solidFill>
              </a:rPr>
              <a:t>Natural river flows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51" t="9128" r="1962" b="4227"/>
          <a:stretch>
            <a:fillRect/>
          </a:stretch>
        </p:blipFill>
        <p:spPr>
          <a:xfrm>
            <a:off x="250825" y="1700213"/>
            <a:ext cx="8713788" cy="4105275"/>
          </a:xfrm>
          <a:noFill/>
        </p:spPr>
      </p:pic>
      <p:sp>
        <p:nvSpPr>
          <p:cNvPr id="181255" name="Line 7"/>
          <p:cNvSpPr>
            <a:spLocks noChangeShapeType="1"/>
          </p:cNvSpPr>
          <p:nvPr/>
        </p:nvSpPr>
        <p:spPr bwMode="auto">
          <a:xfrm flipH="1">
            <a:off x="6659563" y="4005263"/>
            <a:ext cx="2174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H="1">
            <a:off x="3419475" y="2924175"/>
            <a:ext cx="21590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0" name="Line 12"/>
          <p:cNvSpPr>
            <a:spLocks noChangeShapeType="1"/>
          </p:cNvSpPr>
          <p:nvPr/>
        </p:nvSpPr>
        <p:spPr bwMode="auto">
          <a:xfrm>
            <a:off x="2987675" y="2420938"/>
            <a:ext cx="714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1" name="Line 13"/>
          <p:cNvSpPr>
            <a:spLocks noChangeShapeType="1"/>
          </p:cNvSpPr>
          <p:nvPr/>
        </p:nvSpPr>
        <p:spPr bwMode="auto">
          <a:xfrm flipH="1">
            <a:off x="1763713" y="1700213"/>
            <a:ext cx="6492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5508625" y="3357563"/>
            <a:ext cx="503238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2339975" y="1341438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channel maintenance flood</a:t>
            </a:r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2771775" y="1989138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floodplain connectivity</a:t>
            </a: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3419475" y="2492375"/>
            <a:ext cx="572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maintenance flows for spawning and dispersal</a:t>
            </a: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4500563" y="2997200"/>
            <a:ext cx="4392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freshet trigger flows for migration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6084888" y="3573463"/>
            <a:ext cx="2700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low flows for juveniles</a:t>
            </a:r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 flipH="1">
            <a:off x="3995738" y="3357563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1" name="TextBox 23"/>
          <p:cNvSpPr txBox="1">
            <a:spLocks noChangeArrowheads="1"/>
          </p:cNvSpPr>
          <p:nvPr/>
        </p:nvSpPr>
        <p:spPr bwMode="auto">
          <a:xfrm>
            <a:off x="1116013" y="5013325"/>
            <a:ext cx="7623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J        F        M        A        M        J        </a:t>
            </a:r>
            <a:r>
              <a:rPr lang="en-GB" dirty="0" err="1"/>
              <a:t>J</a:t>
            </a:r>
            <a:r>
              <a:rPr lang="en-GB" dirty="0"/>
              <a:t>        A        S        O        N        D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5805488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solidFill>
                  <a:srgbClr val="FF0000"/>
                </a:solidFill>
              </a:rPr>
              <a:t>All aspects of the flow regime are important for some element of the river ecosystem</a:t>
            </a:r>
            <a:endParaRPr lang="en-GB" sz="200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71600" y="4869160"/>
            <a:ext cx="7776864" cy="0"/>
          </a:xfrm>
          <a:prstGeom prst="line">
            <a:avLst/>
          </a:prstGeom>
          <a:ln w="28575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03648" y="4509120"/>
            <a:ext cx="288032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7664" y="436510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not right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 animBg="1"/>
      <p:bldP spid="181256" grpId="0" animBg="1"/>
      <p:bldP spid="181260" grpId="0" animBg="1"/>
      <p:bldP spid="181261" grpId="0" animBg="1"/>
      <p:bldP spid="181262" grpId="0" animBg="1"/>
      <p:bldP spid="181263" grpId="0"/>
      <p:bldP spid="181264" grpId="0"/>
      <p:bldP spid="181265" grpId="0"/>
      <p:bldP spid="181266" grpId="0"/>
      <p:bldP spid="181267" grpId="0"/>
      <p:bldP spid="181271" grpId="0" animBg="1"/>
      <p:bldP spid="2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en-GB" b="1" smtClean="0"/>
              <a:t>Specifying environmental flows</a:t>
            </a: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5219700" y="1592263"/>
            <a:ext cx="35290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Direct abstraction</a:t>
            </a:r>
          </a:p>
          <a:p>
            <a:pPr>
              <a:spcBef>
                <a:spcPct val="50000"/>
              </a:spcBef>
            </a:pPr>
            <a:r>
              <a:rPr lang="en-GB" sz="2000"/>
              <a:t>Reduced baseline – maintain variability</a:t>
            </a:r>
          </a:p>
          <a:p>
            <a:pPr>
              <a:spcBef>
                <a:spcPct val="50000"/>
              </a:spcBef>
            </a:pPr>
            <a:r>
              <a:rPr lang="en-GB" sz="2000" b="1" i="1"/>
              <a:t>Restrictive management</a:t>
            </a:r>
            <a:r>
              <a:rPr lang="en-GB" sz="2000"/>
              <a:t> </a:t>
            </a:r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5219700" y="4308475"/>
            <a:ext cx="3600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Impoundment</a:t>
            </a:r>
          </a:p>
          <a:p>
            <a:pPr>
              <a:spcBef>
                <a:spcPct val="50000"/>
              </a:spcBef>
            </a:pPr>
            <a:r>
              <a:rPr lang="en-GB" sz="2000"/>
              <a:t>Magnitude and variability may be reduced; magnitude may be increased</a:t>
            </a:r>
          </a:p>
          <a:p>
            <a:pPr>
              <a:spcBef>
                <a:spcPct val="50000"/>
              </a:spcBef>
            </a:pPr>
            <a:r>
              <a:rPr lang="en-GB" sz="2000" b="1" i="1"/>
              <a:t>Active management</a:t>
            </a:r>
            <a:r>
              <a:rPr lang="en-GB" sz="2000"/>
              <a:t>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 cstate="print"/>
          <a:srcRect l="4765" t="6223" r="3119" b="6668"/>
          <a:stretch>
            <a:fillRect/>
          </a:stretch>
        </p:blipFill>
        <p:spPr bwMode="auto">
          <a:xfrm>
            <a:off x="174625" y="4149725"/>
            <a:ext cx="43259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/>
          <a:srcRect l="3941" t="5704" r="2354" b="5704"/>
          <a:stretch>
            <a:fillRect/>
          </a:stretch>
        </p:blipFill>
        <p:spPr bwMode="auto">
          <a:xfrm>
            <a:off x="179388" y="1557338"/>
            <a:ext cx="43211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tx1"/>
                </a:solidFill>
              </a:rPr>
              <a:t>Abstraction management</a:t>
            </a:r>
            <a:endParaRPr lang="en-GB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600200"/>
            <a:ext cx="4751388" cy="4637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How much can we alter the flow regime ...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... but maintain desired conditions?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Current UK standards -developed by expert panels – i.e. synthesis of knowledge and experience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  <p:pic>
        <p:nvPicPr>
          <p:cNvPr id="16388" name="Picture 4" descr="Copenhagen meeting MERIT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3933825"/>
            <a:ext cx="3678238" cy="2759075"/>
          </a:xfrm>
          <a:noFill/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 cstate="print"/>
          <a:srcRect l="1968" t="3775" r="2843" b="5188"/>
          <a:stretch>
            <a:fillRect/>
          </a:stretch>
        </p:blipFill>
        <p:spPr bwMode="auto">
          <a:xfrm>
            <a:off x="4381500" y="1125538"/>
            <a:ext cx="46085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61" r="11715" b="29185"/>
          <a:stretch>
            <a:fillRect/>
          </a:stretch>
        </p:blipFill>
        <p:spPr>
          <a:xfrm>
            <a:off x="218693" y="801837"/>
            <a:ext cx="8961819" cy="5579491"/>
          </a:xfrm>
          <a:noFill/>
        </p:spPr>
      </p:pic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35496" y="5084663"/>
            <a:ext cx="144016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34776" y="5372620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Headwaters 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07504" y="30163"/>
            <a:ext cx="8997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dirty="0"/>
              <a:t>Maximum </a:t>
            </a:r>
            <a:r>
              <a:rPr lang="en-GB" sz="4000" dirty="0" smtClean="0"/>
              <a:t>abstractions % </a:t>
            </a:r>
            <a:r>
              <a:rPr lang="en-GB" sz="4000" dirty="0"/>
              <a:t>to meet GES</a:t>
            </a: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35497" y="1916311"/>
            <a:ext cx="136815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35496" y="3500487"/>
            <a:ext cx="1368151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35496" y="206757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Lowland meandering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179512" y="3651746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Middle reaches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16237" y="692696"/>
            <a:ext cx="1439739" cy="7206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060253" y="899428"/>
            <a:ext cx="1655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High flow</a:t>
            </a:r>
            <a:endParaRPr lang="en-GB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52320" y="692696"/>
            <a:ext cx="1584325" cy="7206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524749" y="899428"/>
            <a:ext cx="1655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Drought</a:t>
            </a:r>
            <a:endParaRPr lang="en-GB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27984" y="692696"/>
            <a:ext cx="1440159" cy="7206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499992" y="764704"/>
            <a:ext cx="1655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Medium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 flow</a:t>
            </a:r>
            <a:endParaRPr lang="en-GB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12159" y="692696"/>
            <a:ext cx="1368153" cy="7206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012160" y="836712"/>
            <a:ext cx="1655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Low flow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695" t="2640" r="1791" b="2306"/>
          <a:stretch>
            <a:fillRect/>
          </a:stretch>
        </p:blipFill>
        <p:spPr bwMode="auto">
          <a:xfrm>
            <a:off x="1979613" y="1989138"/>
            <a:ext cx="76327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7950" y="188913"/>
            <a:ext cx="90360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b="1"/>
              <a:t>UK Evidence of ecological response to flow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2914650" y="2708275"/>
            <a:ext cx="547370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8437" name="Picture 2" descr="http://www.bio.mtu.edu/fisheco/Hydropsych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275"/>
            <a:ext cx="15128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 rot="16200000">
            <a:off x="942975" y="3386138"/>
            <a:ext cx="2232025" cy="5905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LIFE score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3438" y="5661025"/>
            <a:ext cx="2233612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Flow index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3441700" y="3284538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1991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5192713" y="4572000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1997</a:t>
            </a:r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4881563" y="2843213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2001</a:t>
            </a: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7569200" y="3789363"/>
            <a:ext cx="696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2009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20150" y="5157788"/>
            <a:ext cx="720725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7544" y="5877272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No threshold 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923928" y="1700808"/>
            <a:ext cx="372" cy="1348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851275" y="2976563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211960" y="1916832"/>
            <a:ext cx="720080" cy="86409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84663" y="247332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437063" y="22653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589463" y="24177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41863" y="2204864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437063" y="2554288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589463" y="21129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284663" y="262572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859338" y="2060848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5724128" y="1700808"/>
            <a:ext cx="397" cy="1348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51500" y="2976563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40425" y="2041525"/>
            <a:ext cx="1079500" cy="6477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084888" y="247332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237288" y="22653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389688" y="24177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542088" y="2401888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237288" y="2554288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804025" y="2112963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084888" y="262572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659563" y="2184400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451725" y="1700808"/>
            <a:ext cx="595" cy="13487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380288" y="2976563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667625" y="2008188"/>
            <a:ext cx="720725" cy="8445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812088" y="2473325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964488" y="226536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116888" y="241776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7596188" y="2708275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7964488" y="2554288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116888" y="2184400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7812088" y="2625725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243888" y="1989138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3923928" y="4365104"/>
            <a:ext cx="372" cy="1492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851275" y="5784850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067175" y="5210175"/>
            <a:ext cx="1225550" cy="2873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284663" y="528161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5003800" y="5353050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589463" y="5226050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741863" y="52101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4437063" y="53625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4589463" y="54260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4284663" y="543401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003800" y="5137150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>
            <a:off x="5724128" y="4437112"/>
            <a:ext cx="397" cy="1420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651500" y="5784850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940425" y="5281613"/>
            <a:ext cx="1079500" cy="1444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084888" y="528161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443663" y="5426075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389688" y="5226050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6542088" y="52101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6237288" y="5362575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804025" y="5353050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6084888" y="543401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6659563" y="5353050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7451725" y="4437112"/>
            <a:ext cx="595" cy="1420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380288" y="5784850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524750" y="5229225"/>
            <a:ext cx="1223963" cy="1444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812088" y="528161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7964488" y="5210175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8116888" y="5226050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8269288" y="506571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964488" y="5362575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8316913" y="5353050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7667625" y="5373688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8388350" y="5137150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524" name="TextBox 78"/>
          <p:cNvSpPr txBox="1">
            <a:spLocks noChangeArrowheads="1"/>
          </p:cNvSpPr>
          <p:nvPr/>
        </p:nvSpPr>
        <p:spPr bwMode="auto">
          <a:xfrm>
            <a:off x="4716463" y="3049588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flow</a:t>
            </a:r>
          </a:p>
        </p:txBody>
      </p:sp>
      <p:sp>
        <p:nvSpPr>
          <p:cNvPr id="19525" name="TextBox 115"/>
          <p:cNvSpPr txBox="1">
            <a:spLocks noChangeArrowheads="1"/>
          </p:cNvSpPr>
          <p:nvPr/>
        </p:nvSpPr>
        <p:spPr bwMode="auto">
          <a:xfrm>
            <a:off x="6516688" y="3049588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flow</a:t>
            </a:r>
          </a:p>
        </p:txBody>
      </p:sp>
      <p:sp>
        <p:nvSpPr>
          <p:cNvPr id="19526" name="TextBox 116"/>
          <p:cNvSpPr txBox="1">
            <a:spLocks noChangeArrowheads="1"/>
          </p:cNvSpPr>
          <p:nvPr/>
        </p:nvSpPr>
        <p:spPr bwMode="auto">
          <a:xfrm>
            <a:off x="8245475" y="3049588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flow</a:t>
            </a:r>
          </a:p>
        </p:txBody>
      </p:sp>
      <p:sp>
        <p:nvSpPr>
          <p:cNvPr id="19527" name="TextBox 117"/>
          <p:cNvSpPr txBox="1">
            <a:spLocks noChangeArrowheads="1"/>
          </p:cNvSpPr>
          <p:nvPr/>
        </p:nvSpPr>
        <p:spPr bwMode="auto">
          <a:xfrm>
            <a:off x="8316913" y="5837238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flow</a:t>
            </a:r>
          </a:p>
        </p:txBody>
      </p:sp>
      <p:sp>
        <p:nvSpPr>
          <p:cNvPr id="19528" name="TextBox 118"/>
          <p:cNvSpPr txBox="1">
            <a:spLocks noChangeArrowheads="1"/>
          </p:cNvSpPr>
          <p:nvPr/>
        </p:nvSpPr>
        <p:spPr bwMode="auto">
          <a:xfrm>
            <a:off x="6516688" y="5837238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flow</a:t>
            </a:r>
          </a:p>
        </p:txBody>
      </p:sp>
      <p:sp>
        <p:nvSpPr>
          <p:cNvPr id="19529" name="TextBox 119"/>
          <p:cNvSpPr txBox="1">
            <a:spLocks noChangeArrowheads="1"/>
          </p:cNvSpPr>
          <p:nvPr/>
        </p:nvSpPr>
        <p:spPr bwMode="auto">
          <a:xfrm>
            <a:off x="4716463" y="5857875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flow</a:t>
            </a:r>
          </a:p>
        </p:txBody>
      </p:sp>
      <p:sp>
        <p:nvSpPr>
          <p:cNvPr id="19530" name="TextBox 120"/>
          <p:cNvSpPr txBox="1">
            <a:spLocks noChangeArrowheads="1"/>
          </p:cNvSpPr>
          <p:nvPr/>
        </p:nvSpPr>
        <p:spPr bwMode="auto">
          <a:xfrm rot="-5400000">
            <a:off x="2871284" y="4999931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/>
              <a:t>Ecosystem score</a:t>
            </a:r>
            <a:endParaRPr lang="en-GB" sz="1400" dirty="0"/>
          </a:p>
        </p:txBody>
      </p:sp>
      <p:sp>
        <p:nvSpPr>
          <p:cNvPr id="19531" name="TextBox 121"/>
          <p:cNvSpPr txBox="1">
            <a:spLocks noChangeArrowheads="1"/>
          </p:cNvSpPr>
          <p:nvPr/>
        </p:nvSpPr>
        <p:spPr bwMode="auto">
          <a:xfrm rot="-5400000">
            <a:off x="4743566" y="4999930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/>
              <a:t>Ecosystem score</a:t>
            </a:r>
            <a:endParaRPr lang="en-GB" sz="1400" dirty="0"/>
          </a:p>
        </p:txBody>
      </p:sp>
      <p:sp>
        <p:nvSpPr>
          <p:cNvPr id="19532" name="TextBox 122"/>
          <p:cNvSpPr txBox="1">
            <a:spLocks noChangeArrowheads="1"/>
          </p:cNvSpPr>
          <p:nvPr/>
        </p:nvSpPr>
        <p:spPr bwMode="auto">
          <a:xfrm rot="-5400000">
            <a:off x="6471758" y="4999930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/>
              <a:t>Ecosystem score</a:t>
            </a:r>
            <a:endParaRPr lang="en-GB" sz="1400" dirty="0"/>
          </a:p>
        </p:txBody>
      </p:sp>
      <p:sp>
        <p:nvSpPr>
          <p:cNvPr id="19533" name="TextBox 126"/>
          <p:cNvSpPr txBox="1">
            <a:spLocks noChangeArrowheads="1"/>
          </p:cNvSpPr>
          <p:nvPr/>
        </p:nvSpPr>
        <p:spPr bwMode="auto">
          <a:xfrm rot="-5400000">
            <a:off x="2871284" y="2263875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/>
              <a:t>Ecosystem score</a:t>
            </a:r>
            <a:endParaRPr lang="en-GB" sz="1400" dirty="0"/>
          </a:p>
        </p:txBody>
      </p:sp>
      <p:sp>
        <p:nvSpPr>
          <p:cNvPr id="19534" name="TextBox 130"/>
          <p:cNvSpPr txBox="1">
            <a:spLocks noChangeArrowheads="1"/>
          </p:cNvSpPr>
          <p:nvPr/>
        </p:nvSpPr>
        <p:spPr bwMode="auto">
          <a:xfrm rot="-5400000">
            <a:off x="4743566" y="2263874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/>
              <a:t>Ecosystem score</a:t>
            </a:r>
            <a:endParaRPr lang="en-GB" sz="1400" dirty="0"/>
          </a:p>
        </p:txBody>
      </p:sp>
      <p:sp>
        <p:nvSpPr>
          <p:cNvPr id="19535" name="TextBox 131"/>
          <p:cNvSpPr txBox="1">
            <a:spLocks noChangeArrowheads="1"/>
          </p:cNvSpPr>
          <p:nvPr/>
        </p:nvSpPr>
        <p:spPr bwMode="auto">
          <a:xfrm rot="-5400000">
            <a:off x="6471758" y="2263874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/>
              <a:t>Ecosystem score</a:t>
            </a:r>
            <a:endParaRPr lang="en-GB" sz="1400" dirty="0"/>
          </a:p>
        </p:txBody>
      </p:sp>
      <p:sp>
        <p:nvSpPr>
          <p:cNvPr id="19536" name="TextBox 132"/>
          <p:cNvSpPr txBox="1">
            <a:spLocks noChangeArrowheads="1"/>
          </p:cNvSpPr>
          <p:nvPr/>
        </p:nvSpPr>
        <p:spPr bwMode="auto">
          <a:xfrm>
            <a:off x="179388" y="2060575"/>
            <a:ext cx="289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sensitive rivers</a:t>
            </a:r>
          </a:p>
          <a:p>
            <a:r>
              <a:rPr lang="en-GB" sz="3200"/>
              <a:t>low abstraction</a:t>
            </a:r>
          </a:p>
        </p:txBody>
      </p:sp>
      <p:sp>
        <p:nvSpPr>
          <p:cNvPr id="19537" name="TextBox 133"/>
          <p:cNvSpPr txBox="1">
            <a:spLocks noChangeArrowheads="1"/>
          </p:cNvSpPr>
          <p:nvPr/>
        </p:nvSpPr>
        <p:spPr bwMode="auto">
          <a:xfrm>
            <a:off x="179388" y="4652963"/>
            <a:ext cx="30765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robust rivers</a:t>
            </a:r>
          </a:p>
          <a:p>
            <a:r>
              <a:rPr lang="en-GB" sz="3200"/>
              <a:t>high abstraction</a:t>
            </a:r>
          </a:p>
        </p:txBody>
      </p:sp>
      <p:sp>
        <p:nvSpPr>
          <p:cNvPr id="19538" name="TextBox 134"/>
          <p:cNvSpPr txBox="1">
            <a:spLocks noChangeArrowheads="1"/>
          </p:cNvSpPr>
          <p:nvPr/>
        </p:nvSpPr>
        <p:spPr bwMode="auto">
          <a:xfrm>
            <a:off x="763588" y="188913"/>
            <a:ext cx="71929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/>
              <a:t>River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333375"/>
            <a:ext cx="4032250" cy="1143000"/>
          </a:xfrm>
        </p:spPr>
        <p:txBody>
          <a:bodyPr/>
          <a:lstStyle/>
          <a:p>
            <a:r>
              <a:rPr lang="en-GB" sz="4000" b="1" smtClean="0"/>
              <a:t>Green and pleasant land?</a:t>
            </a:r>
          </a:p>
        </p:txBody>
      </p:sp>
      <p:pic>
        <p:nvPicPr>
          <p:cNvPr id="3075" name="Picture 3" descr="img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000" y="549275"/>
            <a:ext cx="4392613" cy="6021388"/>
          </a:xfrm>
          <a:noFill/>
        </p:spPr>
      </p:pic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5148263" y="1941513"/>
            <a:ext cx="41767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3200" dirty="0">
              <a:solidFill>
                <a:srgbClr val="FFFF00"/>
              </a:solidFill>
            </a:endParaRPr>
          </a:p>
          <a:p>
            <a:pPr eaLnBrk="0" hangingPunct="0"/>
            <a:r>
              <a:rPr lang="en-GB" sz="3200" dirty="0"/>
              <a:t>Thames basin</a:t>
            </a:r>
          </a:p>
          <a:p>
            <a:pPr eaLnBrk="0" hangingPunct="0"/>
            <a:r>
              <a:rPr lang="en-GB" sz="3200" dirty="0" smtClean="0"/>
              <a:t>10,000 km</a:t>
            </a:r>
            <a:r>
              <a:rPr lang="en-GB" sz="3200" baseline="30000" dirty="0" smtClean="0"/>
              <a:t>2</a:t>
            </a:r>
          </a:p>
          <a:p>
            <a:pPr eaLnBrk="0" hangingPunct="0"/>
            <a:r>
              <a:rPr lang="en-GB" sz="3200" dirty="0" smtClean="0"/>
              <a:t>650 </a:t>
            </a:r>
            <a:r>
              <a:rPr lang="en-GB" sz="3200" dirty="0"/>
              <a:t>mm rainfall </a:t>
            </a:r>
          </a:p>
          <a:p>
            <a:pPr eaLnBrk="0" hangingPunct="0"/>
            <a:r>
              <a:rPr lang="en-GB" sz="3200" dirty="0" smtClean="0"/>
              <a:t>15 </a:t>
            </a:r>
            <a:r>
              <a:rPr lang="en-GB" sz="3200" dirty="0"/>
              <a:t>million people</a:t>
            </a:r>
          </a:p>
          <a:p>
            <a:pPr eaLnBrk="0" hangingPunct="0"/>
            <a:endParaRPr lang="en-GB" sz="3200" dirty="0">
              <a:solidFill>
                <a:srgbClr val="FFFF00"/>
              </a:solidFill>
            </a:endParaRPr>
          </a:p>
          <a:p>
            <a:pPr eaLnBrk="0" hangingPunct="0"/>
            <a:endParaRPr lang="en-GB" sz="3200" dirty="0">
              <a:solidFill>
                <a:srgbClr val="FFFF00"/>
              </a:solidFill>
            </a:endParaRPr>
          </a:p>
          <a:p>
            <a:pPr eaLnBrk="0" hangingPunct="0"/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3077" name="Picture 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41488" y="80963"/>
            <a:ext cx="3117850" cy="2268537"/>
          </a:xfrm>
          <a:noFill/>
        </p:spPr>
      </p:pic>
      <p:sp>
        <p:nvSpPr>
          <p:cNvPr id="296986" name="Line 26"/>
          <p:cNvSpPr>
            <a:spLocks noChangeShapeType="1"/>
          </p:cNvSpPr>
          <p:nvPr/>
        </p:nvSpPr>
        <p:spPr bwMode="auto">
          <a:xfrm flipH="1">
            <a:off x="3563938" y="3573463"/>
            <a:ext cx="1584325" cy="1943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6987" name="Text Box 27"/>
          <p:cNvSpPr txBox="1">
            <a:spLocks noChangeArrowheads="1"/>
          </p:cNvSpPr>
          <p:nvPr/>
        </p:nvSpPr>
        <p:spPr bwMode="auto">
          <a:xfrm>
            <a:off x="4787900" y="4797425"/>
            <a:ext cx="43561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/>
              <a:t>significant water stress</a:t>
            </a:r>
          </a:p>
          <a:p>
            <a:pPr>
              <a:spcBef>
                <a:spcPct val="50000"/>
              </a:spcBef>
            </a:pPr>
            <a:r>
              <a:rPr lang="en-GB" sz="3200" dirty="0" smtClean="0"/>
              <a:t>recycled 7 times</a:t>
            </a:r>
            <a:endParaRPr lang="en-GB" sz="3200" dirty="0"/>
          </a:p>
        </p:txBody>
      </p:sp>
      <p:sp>
        <p:nvSpPr>
          <p:cNvPr id="296983" name="Oval 23"/>
          <p:cNvSpPr>
            <a:spLocks noChangeArrowheads="1"/>
          </p:cNvSpPr>
          <p:nvPr/>
        </p:nvSpPr>
        <p:spPr bwMode="auto">
          <a:xfrm>
            <a:off x="2987675" y="5300663"/>
            <a:ext cx="1079500" cy="50482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0" grpId="0"/>
      <p:bldP spid="296986" grpId="0" animBg="1"/>
      <p:bldP spid="296987" grpId="0"/>
      <p:bldP spid="2969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863600"/>
          </a:xfrm>
        </p:spPr>
        <p:txBody>
          <a:bodyPr/>
          <a:lstStyle/>
          <a:p>
            <a:r>
              <a:rPr lang="en-GB" b="1" smtClean="0"/>
              <a:t>Impoundment releases</a:t>
            </a:r>
            <a:endParaRPr lang="en-US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557338"/>
            <a:ext cx="5472113" cy="4752975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 smtClean="0"/>
              <a:t>Heavily Modified Water Body</a:t>
            </a:r>
          </a:p>
          <a:p>
            <a:pPr>
              <a:buFontTx/>
              <a:buNone/>
            </a:pPr>
            <a:r>
              <a:rPr lang="en-GB" sz="2800" dirty="0" smtClean="0"/>
              <a:t>Target = Good Ecological Potential</a:t>
            </a:r>
          </a:p>
          <a:p>
            <a:pPr>
              <a:buFontTx/>
              <a:buNone/>
            </a:pPr>
            <a:r>
              <a:rPr lang="en-GB" sz="2800" dirty="0" smtClean="0"/>
              <a:t>Best practice </a:t>
            </a:r>
          </a:p>
          <a:p>
            <a:pPr>
              <a:buFontTx/>
              <a:buNone/>
            </a:pPr>
            <a:r>
              <a:rPr lang="en-GB" sz="2800" dirty="0" smtClean="0"/>
              <a:t>Stakeholder objectives</a:t>
            </a:r>
          </a:p>
          <a:p>
            <a:pPr>
              <a:buFontTx/>
              <a:buNone/>
            </a:pPr>
            <a:endParaRPr lang="en-GB" sz="2800" dirty="0" smtClean="0"/>
          </a:p>
          <a:p>
            <a:pPr>
              <a:buFontTx/>
              <a:buNone/>
            </a:pPr>
            <a:r>
              <a:rPr lang="en-GB" sz="2800" dirty="0" smtClean="0"/>
              <a:t>Dams have major control over   flow regime</a:t>
            </a:r>
          </a:p>
          <a:p>
            <a:pPr marL="177800" indent="-177800">
              <a:buFontTx/>
              <a:buNone/>
            </a:pPr>
            <a:r>
              <a:rPr lang="en-GB" sz="2800" dirty="0" smtClean="0"/>
              <a:t>Design flow releases to meet desired ecosystem services</a:t>
            </a:r>
          </a:p>
          <a:p>
            <a:pPr>
              <a:buFontTx/>
              <a:buNone/>
            </a:pPr>
            <a:endParaRPr lang="en-GB" sz="2800" dirty="0" smtClean="0"/>
          </a:p>
          <a:p>
            <a:pPr>
              <a:buFontTx/>
              <a:buNone/>
            </a:pPr>
            <a:r>
              <a:rPr lang="en-GB" sz="2800" dirty="0" smtClean="0"/>
              <a:t> </a:t>
            </a:r>
          </a:p>
          <a:p>
            <a:pPr>
              <a:buFontTx/>
              <a:buNone/>
            </a:pPr>
            <a:endParaRPr lang="en-GB" sz="2800" dirty="0" smtClean="0"/>
          </a:p>
          <a:p>
            <a:pPr>
              <a:buFontTx/>
              <a:buNone/>
            </a:pPr>
            <a:endParaRPr lang="en-US" sz="2800" dirty="0" smtClean="0"/>
          </a:p>
        </p:txBody>
      </p:sp>
      <p:pic>
        <p:nvPicPr>
          <p:cNvPr id="20484" name="Picture 7" descr="DSC007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3357563"/>
            <a:ext cx="3455988" cy="2592387"/>
          </a:xfrm>
          <a:noFill/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/>
          <a:srcRect l="4765" t="6223" r="3119" b="6668"/>
          <a:stretch>
            <a:fillRect/>
          </a:stretch>
        </p:blipFill>
        <p:spPr bwMode="auto">
          <a:xfrm>
            <a:off x="5364163" y="1346200"/>
            <a:ext cx="3605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4624"/>
            <a:ext cx="7772400" cy="865188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</a:rPr>
              <a:t>E-flow releases for GEP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2" t="4568" r="1962" b="4227"/>
          <a:stretch>
            <a:fillRect/>
          </a:stretch>
        </p:blipFill>
        <p:spPr>
          <a:xfrm>
            <a:off x="179388" y="908720"/>
            <a:ext cx="8785225" cy="4321175"/>
          </a:xfrm>
          <a:noFill/>
        </p:spPr>
      </p:pic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4427538" y="4293270"/>
            <a:ext cx="41052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971550" y="3932907"/>
            <a:ext cx="3455988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8532813" y="4005932"/>
            <a:ext cx="215900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 flipH="1">
            <a:off x="6659563" y="3429670"/>
            <a:ext cx="2174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H="1">
            <a:off x="3492500" y="2348582"/>
            <a:ext cx="2159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987675" y="2708945"/>
            <a:ext cx="360363" cy="1223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1619250" y="1845345"/>
            <a:ext cx="142875" cy="20875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6011863" y="4005932"/>
            <a:ext cx="71437" cy="2873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1260" name="Line 12"/>
          <p:cNvSpPr>
            <a:spLocks noChangeShapeType="1"/>
          </p:cNvSpPr>
          <p:nvPr/>
        </p:nvSpPr>
        <p:spPr bwMode="auto">
          <a:xfrm>
            <a:off x="3203575" y="184534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1" name="Line 13"/>
          <p:cNvSpPr>
            <a:spLocks noChangeShapeType="1"/>
          </p:cNvSpPr>
          <p:nvPr/>
        </p:nvSpPr>
        <p:spPr bwMode="auto">
          <a:xfrm flipH="1">
            <a:off x="1835150" y="1413545"/>
            <a:ext cx="6492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5219700" y="2853407"/>
            <a:ext cx="7921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2484438" y="1124620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channel maintenance flood</a:t>
            </a:r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2916238" y="1484982"/>
            <a:ext cx="388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floodplain connectivity</a:t>
            </a: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3419475" y="1916782"/>
            <a:ext cx="572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maintenance flows for spawning and dispersal</a:t>
            </a: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4500563" y="2456532"/>
            <a:ext cx="4392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freshet trigger flows for migration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6084888" y="2997870"/>
            <a:ext cx="2700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Times New Roman" pitchFamily="18" charset="0"/>
              </a:rPr>
              <a:t>low flows for juveniles</a:t>
            </a:r>
          </a:p>
        </p:txBody>
      </p:sp>
      <p:sp>
        <p:nvSpPr>
          <p:cNvPr id="181268" name="Rectangle 20"/>
          <p:cNvSpPr>
            <a:spLocks noChangeArrowheads="1"/>
          </p:cNvSpPr>
          <p:nvPr/>
        </p:nvSpPr>
        <p:spPr bwMode="auto">
          <a:xfrm>
            <a:off x="6227763" y="4005932"/>
            <a:ext cx="71437" cy="2873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331640" y="5373216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Quantity – magnitude, timing, duration, frequency</a:t>
            </a:r>
          </a:p>
          <a:p>
            <a:r>
              <a:rPr lang="en-GB" dirty="0" smtClean="0"/>
              <a:t>Quality – temperature, sediment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3" grpId="0" animBg="1"/>
      <p:bldP spid="181254" grpId="0" animBg="1"/>
      <p:bldP spid="181255" grpId="0" animBg="1"/>
      <p:bldP spid="181256" grpId="0" animBg="1"/>
      <p:bldP spid="181257" grpId="0" animBg="1"/>
      <p:bldP spid="181258" grpId="0" animBg="1"/>
      <p:bldP spid="181259" grpId="0" animBg="1"/>
      <p:bldP spid="181260" grpId="0" animBg="1"/>
      <p:bldP spid="181261" grpId="0" animBg="1"/>
      <p:bldP spid="181262" grpId="0" animBg="1"/>
      <p:bldP spid="181263" grpId="0"/>
      <p:bldP spid="181264" grpId="0"/>
      <p:bldP spid="181265" grpId="0"/>
      <p:bldP spid="181266" grpId="0"/>
      <p:bldP spid="181267" grpId="0"/>
      <p:bldP spid="1812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88913"/>
            <a:ext cx="8277225" cy="865187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</a:rPr>
              <a:t>E-flow release regime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39" t="9137" r="2751" b="4227"/>
          <a:stretch>
            <a:fillRect/>
          </a:stretch>
        </p:blipFill>
        <p:spPr>
          <a:xfrm>
            <a:off x="323850" y="1700213"/>
            <a:ext cx="8569325" cy="4105275"/>
          </a:xfrm>
          <a:noFill/>
        </p:spPr>
      </p:pic>
      <p:sp>
        <p:nvSpPr>
          <p:cNvPr id="22532" name="Line 7"/>
          <p:cNvSpPr>
            <a:spLocks noChangeShapeType="1"/>
          </p:cNvSpPr>
          <p:nvPr/>
        </p:nvSpPr>
        <p:spPr bwMode="auto">
          <a:xfrm flipH="1">
            <a:off x="3203575" y="2205038"/>
            <a:ext cx="8636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33" name="Line 24"/>
          <p:cNvSpPr>
            <a:spLocks noChangeShapeType="1"/>
          </p:cNvSpPr>
          <p:nvPr/>
        </p:nvSpPr>
        <p:spPr bwMode="auto">
          <a:xfrm>
            <a:off x="971550" y="4508500"/>
            <a:ext cx="6477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4" name="Line 25"/>
          <p:cNvSpPr>
            <a:spLocks noChangeShapeType="1"/>
          </p:cNvSpPr>
          <p:nvPr/>
        </p:nvSpPr>
        <p:spPr bwMode="auto">
          <a:xfrm>
            <a:off x="1763713" y="4508500"/>
            <a:ext cx="122396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5" name="Line 26"/>
          <p:cNvSpPr>
            <a:spLocks noChangeShapeType="1"/>
          </p:cNvSpPr>
          <p:nvPr/>
        </p:nvSpPr>
        <p:spPr bwMode="auto">
          <a:xfrm>
            <a:off x="3132138" y="4508500"/>
            <a:ext cx="6477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6" name="Line 27"/>
          <p:cNvSpPr>
            <a:spLocks noChangeShapeType="1"/>
          </p:cNvSpPr>
          <p:nvPr/>
        </p:nvSpPr>
        <p:spPr bwMode="auto">
          <a:xfrm>
            <a:off x="4427538" y="4868863"/>
            <a:ext cx="15843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7" name="Line 28"/>
          <p:cNvSpPr>
            <a:spLocks noChangeShapeType="1"/>
          </p:cNvSpPr>
          <p:nvPr/>
        </p:nvSpPr>
        <p:spPr bwMode="auto">
          <a:xfrm>
            <a:off x="6300788" y="4868863"/>
            <a:ext cx="22320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8" name="Line 29"/>
          <p:cNvSpPr>
            <a:spLocks noChangeShapeType="1"/>
          </p:cNvSpPr>
          <p:nvPr/>
        </p:nvSpPr>
        <p:spPr bwMode="auto">
          <a:xfrm>
            <a:off x="3851275" y="4508500"/>
            <a:ext cx="1444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9" name="Line 30"/>
          <p:cNvSpPr>
            <a:spLocks noChangeShapeType="1"/>
          </p:cNvSpPr>
          <p:nvPr/>
        </p:nvSpPr>
        <p:spPr bwMode="auto">
          <a:xfrm>
            <a:off x="2987675" y="3284538"/>
            <a:ext cx="1444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0" name="Line 31"/>
          <p:cNvSpPr>
            <a:spLocks noChangeShapeType="1"/>
          </p:cNvSpPr>
          <p:nvPr/>
        </p:nvSpPr>
        <p:spPr bwMode="auto">
          <a:xfrm>
            <a:off x="1619250" y="2420938"/>
            <a:ext cx="1444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1" name="Line 32"/>
          <p:cNvSpPr>
            <a:spLocks noChangeShapeType="1"/>
          </p:cNvSpPr>
          <p:nvPr/>
        </p:nvSpPr>
        <p:spPr bwMode="auto">
          <a:xfrm>
            <a:off x="3779838" y="4221163"/>
            <a:ext cx="730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2" name="Line 33"/>
          <p:cNvSpPr>
            <a:spLocks noChangeShapeType="1"/>
          </p:cNvSpPr>
          <p:nvPr/>
        </p:nvSpPr>
        <p:spPr bwMode="auto">
          <a:xfrm>
            <a:off x="3995738" y="4221163"/>
            <a:ext cx="730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3" name="Line 34"/>
          <p:cNvSpPr>
            <a:spLocks noChangeShapeType="1"/>
          </p:cNvSpPr>
          <p:nvPr/>
        </p:nvSpPr>
        <p:spPr bwMode="auto">
          <a:xfrm>
            <a:off x="6011863" y="4581525"/>
            <a:ext cx="730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4" name="Line 35"/>
          <p:cNvSpPr>
            <a:spLocks noChangeShapeType="1"/>
          </p:cNvSpPr>
          <p:nvPr/>
        </p:nvSpPr>
        <p:spPr bwMode="auto">
          <a:xfrm>
            <a:off x="6227763" y="4581525"/>
            <a:ext cx="730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5" name="Line 36"/>
          <p:cNvSpPr>
            <a:spLocks noChangeShapeType="1"/>
          </p:cNvSpPr>
          <p:nvPr/>
        </p:nvSpPr>
        <p:spPr bwMode="auto">
          <a:xfrm>
            <a:off x="8532813" y="4581525"/>
            <a:ext cx="2159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6" name="Line 37"/>
          <p:cNvSpPr>
            <a:spLocks noChangeShapeType="1"/>
          </p:cNvSpPr>
          <p:nvPr/>
        </p:nvSpPr>
        <p:spPr bwMode="auto">
          <a:xfrm flipH="1" flipV="1">
            <a:off x="4067175" y="4508500"/>
            <a:ext cx="3603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7" name="Line 38"/>
          <p:cNvSpPr>
            <a:spLocks noChangeShapeType="1"/>
          </p:cNvSpPr>
          <p:nvPr/>
        </p:nvSpPr>
        <p:spPr bwMode="auto">
          <a:xfrm flipV="1">
            <a:off x="4427538" y="4508500"/>
            <a:ext cx="0" cy="3603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8" name="Line 39"/>
          <p:cNvSpPr>
            <a:spLocks noChangeShapeType="1"/>
          </p:cNvSpPr>
          <p:nvPr/>
        </p:nvSpPr>
        <p:spPr bwMode="auto">
          <a:xfrm flipV="1">
            <a:off x="2987675" y="3284538"/>
            <a:ext cx="0" cy="1225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9" name="Line 40"/>
          <p:cNvSpPr>
            <a:spLocks noChangeShapeType="1"/>
          </p:cNvSpPr>
          <p:nvPr/>
        </p:nvSpPr>
        <p:spPr bwMode="auto">
          <a:xfrm flipV="1">
            <a:off x="3132138" y="3284538"/>
            <a:ext cx="0" cy="1225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0" name="Line 41"/>
          <p:cNvSpPr>
            <a:spLocks noChangeShapeType="1"/>
          </p:cNvSpPr>
          <p:nvPr/>
        </p:nvSpPr>
        <p:spPr bwMode="auto">
          <a:xfrm flipV="1">
            <a:off x="1763713" y="2420938"/>
            <a:ext cx="0" cy="20891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1" name="Line 42"/>
          <p:cNvSpPr>
            <a:spLocks noChangeShapeType="1"/>
          </p:cNvSpPr>
          <p:nvPr/>
        </p:nvSpPr>
        <p:spPr bwMode="auto">
          <a:xfrm flipV="1">
            <a:off x="1619250" y="2420938"/>
            <a:ext cx="0" cy="20891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2" name="Line 43"/>
          <p:cNvSpPr>
            <a:spLocks noChangeShapeType="1"/>
          </p:cNvSpPr>
          <p:nvPr/>
        </p:nvSpPr>
        <p:spPr bwMode="auto">
          <a:xfrm flipV="1">
            <a:off x="3779838" y="4221163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3" name="Line 44"/>
          <p:cNvSpPr>
            <a:spLocks noChangeShapeType="1"/>
          </p:cNvSpPr>
          <p:nvPr/>
        </p:nvSpPr>
        <p:spPr bwMode="auto">
          <a:xfrm flipV="1">
            <a:off x="3851275" y="4221163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4" name="Line 45"/>
          <p:cNvSpPr>
            <a:spLocks noChangeShapeType="1"/>
          </p:cNvSpPr>
          <p:nvPr/>
        </p:nvSpPr>
        <p:spPr bwMode="auto">
          <a:xfrm flipV="1">
            <a:off x="3995738" y="4221163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5" name="Line 46"/>
          <p:cNvSpPr>
            <a:spLocks noChangeShapeType="1"/>
          </p:cNvSpPr>
          <p:nvPr/>
        </p:nvSpPr>
        <p:spPr bwMode="auto">
          <a:xfrm flipV="1">
            <a:off x="4067175" y="4221163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6" name="Line 47"/>
          <p:cNvSpPr>
            <a:spLocks noChangeShapeType="1"/>
          </p:cNvSpPr>
          <p:nvPr/>
        </p:nvSpPr>
        <p:spPr bwMode="auto">
          <a:xfrm flipV="1">
            <a:off x="6011863" y="4579938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7" name="Line 48"/>
          <p:cNvSpPr>
            <a:spLocks noChangeShapeType="1"/>
          </p:cNvSpPr>
          <p:nvPr/>
        </p:nvSpPr>
        <p:spPr bwMode="auto">
          <a:xfrm flipV="1">
            <a:off x="6084888" y="4581525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8" name="Line 49"/>
          <p:cNvSpPr>
            <a:spLocks noChangeShapeType="1"/>
          </p:cNvSpPr>
          <p:nvPr/>
        </p:nvSpPr>
        <p:spPr bwMode="auto">
          <a:xfrm flipV="1">
            <a:off x="6227763" y="4581525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9" name="Line 50"/>
          <p:cNvSpPr>
            <a:spLocks noChangeShapeType="1"/>
          </p:cNvSpPr>
          <p:nvPr/>
        </p:nvSpPr>
        <p:spPr bwMode="auto">
          <a:xfrm flipV="1">
            <a:off x="6300788" y="4581525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0" name="Line 51"/>
          <p:cNvSpPr>
            <a:spLocks noChangeShapeType="1"/>
          </p:cNvSpPr>
          <p:nvPr/>
        </p:nvSpPr>
        <p:spPr bwMode="auto">
          <a:xfrm flipV="1">
            <a:off x="8532813" y="4581525"/>
            <a:ext cx="0" cy="288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1" name="Line 52"/>
          <p:cNvSpPr>
            <a:spLocks noChangeShapeType="1"/>
          </p:cNvSpPr>
          <p:nvPr/>
        </p:nvSpPr>
        <p:spPr bwMode="auto">
          <a:xfrm>
            <a:off x="6083300" y="4868863"/>
            <a:ext cx="14446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2" name="Line 56"/>
          <p:cNvSpPr>
            <a:spLocks noChangeShapeType="1"/>
          </p:cNvSpPr>
          <p:nvPr/>
        </p:nvSpPr>
        <p:spPr bwMode="auto">
          <a:xfrm flipH="1">
            <a:off x="4859338" y="2997200"/>
            <a:ext cx="865187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63" name="Text Box 57"/>
          <p:cNvSpPr txBox="1">
            <a:spLocks noChangeArrowheads="1"/>
          </p:cNvSpPr>
          <p:nvPr/>
        </p:nvSpPr>
        <p:spPr bwMode="auto">
          <a:xfrm>
            <a:off x="4192588" y="179228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environmental flow</a:t>
            </a:r>
          </a:p>
        </p:txBody>
      </p:sp>
      <p:sp>
        <p:nvSpPr>
          <p:cNvPr id="22564" name="Text Box 58"/>
          <p:cNvSpPr txBox="1">
            <a:spLocks noChangeArrowheads="1"/>
          </p:cNvSpPr>
          <p:nvPr/>
        </p:nvSpPr>
        <p:spPr bwMode="auto">
          <a:xfrm>
            <a:off x="5337175" y="2630488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natural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630363" y="1209675"/>
            <a:ext cx="2524125" cy="581025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39788" y="3200400"/>
            <a:ext cx="1314450" cy="127635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23556" name="Picture 2" descr="SCENES_Dec10_2050_IPCM4_wh_EcF_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1155700"/>
            <a:ext cx="8207375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13"/>
          <p:cNvSpPr>
            <a:spLocks noChangeArrowheads="1"/>
          </p:cNvSpPr>
          <p:nvPr/>
        </p:nvSpPr>
        <p:spPr bwMode="auto">
          <a:xfrm>
            <a:off x="179388" y="5541963"/>
            <a:ext cx="2436812" cy="6953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8" name="Rectangle 14"/>
          <p:cNvSpPr>
            <a:spLocks noChangeArrowheads="1"/>
          </p:cNvSpPr>
          <p:nvPr/>
        </p:nvSpPr>
        <p:spPr bwMode="auto">
          <a:xfrm>
            <a:off x="5508625" y="6237288"/>
            <a:ext cx="3417888" cy="62071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48488" y="908050"/>
            <a:ext cx="1800225" cy="11525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179388" y="-26988"/>
            <a:ext cx="8785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 b="1" dirty="0"/>
              <a:t>Risk of future ecological impact from hydrological alteration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/>
              <a:t>Adaptive management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5496" y="1340768"/>
            <a:ext cx="5328592" cy="4525963"/>
          </a:xfrm>
        </p:spPr>
        <p:txBody>
          <a:bodyPr/>
          <a:lstStyle/>
          <a:p>
            <a:r>
              <a:rPr lang="en-GB" dirty="0" smtClean="0"/>
              <a:t>E-flow assessments  uncertain</a:t>
            </a:r>
          </a:p>
          <a:p>
            <a:r>
              <a:rPr lang="en-GB" dirty="0" smtClean="0"/>
              <a:t>Responses un-predicable</a:t>
            </a:r>
          </a:p>
          <a:p>
            <a:r>
              <a:rPr lang="en-GB" dirty="0" smtClean="0"/>
              <a:t>Circumstances change</a:t>
            </a:r>
          </a:p>
          <a:p>
            <a:r>
              <a:rPr lang="en-GB" dirty="0" smtClean="0"/>
              <a:t>Need to act, monitor, evaluate and adjust</a:t>
            </a:r>
          </a:p>
          <a:p>
            <a:r>
              <a:rPr lang="en-GB" dirty="0" smtClean="0"/>
              <a:t>Not admission of error</a:t>
            </a:r>
          </a:p>
        </p:txBody>
      </p:sp>
      <p:pic>
        <p:nvPicPr>
          <p:cNvPr id="3074" name="Picture 2" descr="http://coast.noaa.gov/archived/coastal/management/images/manfig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569" y="2996952"/>
            <a:ext cx="4444935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3811860"/>
            <a:ext cx="91741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980728"/>
            <a:ext cx="91360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07504" y="-27384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Paradigm</a:t>
            </a:r>
            <a: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change </a:t>
            </a:r>
            <a:r>
              <a:rPr kumimoji="0" lang="en-GB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(after </a:t>
            </a: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WWAP)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98884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EIA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5085184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EOA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en-GB" b="1" dirty="0" smtClean="0"/>
              <a:t>Solutions in Thames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936104"/>
            <a:ext cx="4320480" cy="580526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dirty="0" smtClean="0"/>
              <a:t>wetlands, floodplains restoration to store water and purifies it naturally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dirty="0" smtClean="0"/>
              <a:t>- multiple </a:t>
            </a:r>
            <a:r>
              <a:rPr lang="en-GB" dirty="0" smtClean="0"/>
              <a:t>benefits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dirty="0" smtClean="0"/>
              <a:t>e.g. human health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dirty="0" smtClean="0"/>
              <a:t>Water trading; water saved can be sold to another user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dirty="0" smtClean="0"/>
              <a:t>New reservoir – last resort</a:t>
            </a:r>
            <a:endParaRPr lang="en-GB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908899" cy="284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IMG_04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672582" cy="275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0" y="230857"/>
            <a:ext cx="9144000" cy="677863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800" b="1" cap="none" dirty="0" smtClean="0">
                <a:solidFill>
                  <a:schemeClr val="tx1"/>
                </a:solidFill>
              </a:rPr>
              <a:t>Floodplain wetlands control floods</a:t>
            </a:r>
            <a:endParaRPr lang="en-GB" sz="2800" b="1" cap="none" dirty="0" smtClean="0">
              <a:solidFill>
                <a:srgbClr val="FFFF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835528" y="4572000"/>
            <a:ext cx="4038601" cy="4159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GB" sz="2800" smtClean="0"/>
              <a:t>1998 flood flow Oxford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2" y="1247778"/>
            <a:ext cx="3198812" cy="2430463"/>
          </a:xfrm>
          <a:noFill/>
          <a:ln>
            <a:miter lim="800000"/>
            <a:headEnd/>
            <a:tailEnd/>
          </a:ln>
        </p:spPr>
      </p:pic>
      <p:pic>
        <p:nvPicPr>
          <p:cNvPr id="1946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l="2077" t="2444" r="2646" b="2229"/>
          <a:stretch>
            <a:fillRect/>
          </a:stretch>
        </p:blipFill>
        <p:spPr bwMode="auto">
          <a:xfrm>
            <a:off x="251522" y="4005064"/>
            <a:ext cx="3672409" cy="2592288"/>
          </a:xfrm>
          <a:noFill/>
          <a:ln>
            <a:miter lim="800000"/>
            <a:headEnd/>
            <a:tailEnd/>
          </a:ln>
        </p:spPr>
      </p:pic>
      <p:sp>
        <p:nvSpPr>
          <p:cNvPr id="19462" name="Line 7"/>
          <p:cNvSpPr>
            <a:spLocks noChangeShapeType="1"/>
          </p:cNvSpPr>
          <p:nvPr/>
        </p:nvSpPr>
        <p:spPr bwMode="auto">
          <a:xfrm flipH="1">
            <a:off x="1862142" y="4852989"/>
            <a:ext cx="2981324" cy="3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941891" y="3808416"/>
            <a:ext cx="3790949" cy="622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/>
              <a:t>with no floodplain</a:t>
            </a: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flipH="1">
            <a:off x="1644653" y="4111626"/>
            <a:ext cx="3217863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9465" name="Picture 11" descr="Oxford Universit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4" y="1509713"/>
            <a:ext cx="2876549" cy="1779587"/>
          </a:xfrm>
          <a:noFill/>
          <a:ln>
            <a:miter lim="800000"/>
            <a:headEnd/>
            <a:tailEnd/>
          </a:ln>
        </p:spPr>
      </p:pic>
      <p:pic>
        <p:nvPicPr>
          <p:cNvPr id="105486" name="Picture 14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2482849"/>
            <a:ext cx="28829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 animBg="1"/>
      <p:bldP spid="1054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+mn-lt"/>
              </a:rPr>
              <a:t>Conclusions</a:t>
            </a:r>
            <a:endParaRPr lang="en-GB" b="1" dirty="0">
              <a:latin typeface="+mn-lt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79388" y="1223963"/>
            <a:ext cx="8964612" cy="5229225"/>
          </a:xfrm>
        </p:spPr>
        <p:txBody>
          <a:bodyPr/>
          <a:lstStyle/>
          <a:p>
            <a:r>
              <a:rPr lang="en-GB" dirty="0" smtClean="0"/>
              <a:t>Decide what you want to achieve</a:t>
            </a:r>
          </a:p>
          <a:p>
            <a:r>
              <a:rPr lang="en-GB" dirty="0" smtClean="0"/>
              <a:t>Set long term goal and small steps</a:t>
            </a:r>
          </a:p>
          <a:p>
            <a:r>
              <a:rPr lang="en-GB" dirty="0" smtClean="0"/>
              <a:t>Define baseline and objectives</a:t>
            </a:r>
          </a:p>
          <a:p>
            <a:r>
              <a:rPr lang="en-GB" dirty="0" smtClean="0"/>
              <a:t>No simple answer, choose appropriate method </a:t>
            </a:r>
          </a:p>
          <a:p>
            <a:r>
              <a:rPr lang="en-GB" dirty="0" smtClean="0"/>
              <a:t>Develop indicators that response to flow</a:t>
            </a:r>
          </a:p>
          <a:p>
            <a:r>
              <a:rPr lang="en-GB" dirty="0" smtClean="0"/>
              <a:t>Define impacts of future climates/water needs</a:t>
            </a:r>
          </a:p>
          <a:p>
            <a:r>
              <a:rPr lang="en-GB" dirty="0" smtClean="0"/>
              <a:t>Looks </a:t>
            </a:r>
            <a:r>
              <a:rPr lang="en-GB" smtClean="0"/>
              <a:t>for opportunities </a:t>
            </a:r>
            <a:r>
              <a:rPr lang="en-GB" dirty="0" smtClean="0"/>
              <a:t>of ecosystems</a:t>
            </a:r>
          </a:p>
          <a:p>
            <a:r>
              <a:rPr lang="en-GB" dirty="0" smtClean="0"/>
              <a:t>Take adaptive management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3600" dirty="0" smtClean="0"/>
              <a:t>THANK YOU</a:t>
            </a:r>
            <a:endParaRPr lang="en-GB" sz="3600" dirty="0"/>
          </a:p>
        </p:txBody>
      </p:sp>
      <p:sp>
        <p:nvSpPr>
          <p:cNvPr id="1026" name="AutoShape 2" descr="data:image/jpeg;base64,/9j/4AAQSkZJRgABAQAAAQABAAD/2wCEAAkGBxQTEhQUExQWFBUUGR0XGRgVFxcXFBcXFx0XFxwbHxccHSggGBolHBcVITEiJSksLi4uHB8zODMtNygtLisBCgoKDg0OGRAQGiwlHyQsLC0sLSwsLCw0LCwuLCwsLCwsLyw0LCwsLDQsNy0sLCwsLCwsLS0sNywvLzcsLCw0MP/AABEIAIEAyAMBIgACEQEDEQH/xAAcAAACAgMBAQAAAAAAAAAAAAAABQYHAgMECAH/xABCEAACAQMBBAYGBwYFBQEAAAABAgMABBESBQYhMQcTQVFhcSIyQmKBoRQjQ1JykZIVM1OxweEIc4Ky0TRUY5PCFv/EABoBAAIDAQEAAAAAAAAAAAAAAAACAQMEBQb/xAAvEQACAQIEAQsFAQEAAAAAAAAAAQIDEQQSITFRBRMiQWFxgZGh0eEUscHw8TKi/9oADAMBAAIRAxEAPwC8aKKKACiiigAorm2hfxQIZJpFjRebOQo/M9tVfvL00xISllF1x/iSZWMeS+s/y+NX0cNVrO0FchtLctmo7tnfiwts9bcx6h7KHW/6Vzxrz5tzeq+vciedtB+zT0I8HvUet8c0rh2f4V1afJCWtSXgvf4EdTgXJtPput14W9tLMc83IiQjvBwzfIVG73pnvn/dQQx+epz8yB8qR7I3Iu5wDHA+k+0w0JjvBbGR5ZptHuMiY6+8to+8KxlYfBf+avVDBU9LXfi/Rewt5MXXXSVtV+U4T8EaD+YNcc2+m0253kvw0r/JRUjj2Bs5c67qeT/KhCfNya2xWezF+zvH8WaJf5YqxToL/NP/AJ9w14kP/wD1G0f+8n/Wa6Id9NpryvJfjpb+ampZ1OzP+1uf/ata5bPZjfZXifheJv8Admp52m96fogs+Iktekraqfbh/wAcaH+QFNrPpmvk/eQQyDw1IfkSPlX1939nNjRdTx/5sIf5qRWl9xkf9xeW0h7AzGJj8GpH9JL/AFC3g0HSJTszptt24XFtLCc80IlUeJ4K3yNTPY2/Fhc46q5j1H2XOh/0tjjVSXHRdcrbPMQNaE/VDDFkHtBgePbwxyqCTbP8Kp+hwta/Nu3dr9/cnNJbnriivLmw96b6ywIJ20D7N/Tj4dgU+r8MVZW7XTRE5CXsXUn+JHloz5r6ydnf8KxVuS60NY9Jdm/l/RlNMtmiubZ9/FOgkhkWRG5MhDD8x2101zmmtGOFFFFQAUUUUAFFFFABVe799KUFkWigAuLgcCAfq4z7zDmfdHHvxUU6TelEuWtbB/Q5SToeLe7GRyHvDn2d5rnd/YMtzIIoU1ueOMgcBzOScYFdnCcmrLzlfRcPcrlPqRltrbFzfSdZcyNIfZXki5+6vIVK9gbkQy2cc7vKhcTEvmIQR9SSF1BsOdXumt+0+jue0tzPM0YwyroUlmOo454xw51yKGeOKJsFYtegYGR1hDNx7ckCujKrGUEqLsk+ru/gluJ3tuK2ZOqbKxRq51g5OYxIw1BdI5nGTk0XO6jxR6yyNgoGVScr1i6lzwxxANN7fbFxgjUpDDHFF4egIjjhwyoAroMskgZWOQ+jPAD92Cq/I1l52qt2hrIRydbIqrJI7qoACsxKgDgMLyrKLZ3hT+Cw8K7otn+FI6yWwWI4mz/Cto2d4VKU2d4VuGzvCqniCbET/Z1YHZ/hUx/Z/hXw7O8Kj6gLEKfZ3hXPLs7wqbPs7wrml2f4U8a4WMLPfR4IY4o7dAI1C5LnBx24wMZ586hzbNN3deqkXWsS2gHQgxliFzywCedSaaw8K02rPAzNHgMVK5I4rnmR2Z881MHGF3BasH2kUu9z5OtkjQqVQKesYiNCsmNByTwLZxjzpPvBuy1usLMyt1yF8KQSuDjBx/Plz7qn9xteU51pHLlVVg6nD9WxZCcMOIyeXDHZUf21M0yxBlQdUpUFQQSpOoAjOOBJxgDnWqlWq3V9vj3FaRENi7XubGTrLaRoz7S80fH3l5Grs3E6UYLwrDOBb3B4AE/VyH3GPI+6ePdmqhudmtpL6G0A6S2k6NXPGrkDjspJd2lW18NSxK6W/FfupCbR67oqk+jPpQZCtrfvlOUc7HivuyMeY948u3vF2V53EYadCeWXg+JcncKKKKzkhVP9NG/ZTNhbNhmH17g8VU/ZjuJHPwx31YW/G8IsbOW4ONSjCA9sjcFHlnj5A15aRmkdnclmclmJ5lm4kn411+S8Ipy52ey27/grnK2hstLerC3K2UIAL+dmSOM/VKp0vPIOwH7neaTbnbB+kzBGOiJAXlf7ka8znsPZT3bG0vpMoKroijGiKMckQf1OAT/auniKjk8i8e7h4iJdY+3r3nF9FAoUoVJaQdmrGFwe0YLfKlNraVjZwU8tLesXRpxyx2G3MbWz8Ka29nW+0tqc2lrWSpVGSOO3sfCmUNh4Uxt7SutUArJKqxrC+PZ9b1shXXRVWdknN9EFYtZCuuiozMBfJYVxTWFPa+Fc0yqNEWInPY+FLLmyqbT2oNKbq1rRCqQ0Qm5s6T3VrU1u7akt5bVtp1RWhDszaTWxZSokhk4SRN6rjv8AdbxpXvXu6sYWaAmS2lzpY80btjfuYfOm93b182JerGzwT8baf0ZPcPsyDuKn5eValJxeePiuPz/BStLy2q2+hjfoviwuW9JR9Q5PFgPsz3kDl4ZHZUF3k2O9vM8L80PPsZexh4EYqMyFo2V0JVkIZWHMMDkEfGtdWlDE0sr8GQnZnr+ikO4+8IvrOKcY1EaZAOyReDDyzx8iKK8pODhJxe6Lyq/8Qe1i01tag8EUysPeb0Vz5AN+o1W1lHUg6XLgvte4z7GhB5BFP9TSSzFeswkMmHglwv56lEtWT+yT6Ns0Y4SXz8e/qIez4s3x+Fc1lHXdvVgG0jHKO1j/ADcaz/OtNiOVZE7xcuOvt6Ejazip7ZxUrshT6yWsdVjIZ2UNPLSGl1ktOohwrnVJDozor4TWPWDsIOeXHnVJJyWm14ZZZYY5FaWDT1iDmmoEjPng1sg2jE7yIrgtFp1j7usZXjy4gVX9vuRfKGf6QgluIbiObSNPVvOxlUq/NwrkgZxgHwxWptx7oxTxrFbQrM8WY0fWoSOF0bSXiIVtZQ+ryzyNAFnah3iuKz2xBKVEcivrTrFK8VZA2jUGHAjVw51Xex92blrnTIq5gNpqmZ3JAjQ9aseV9MSABCcjgeOcCt+ydw7mOBYsxRtFbGNGR2INykwmjkI0jgdIzz7RxoAsnWO8VlVb3m49y5t2LhmCsZdMgQpPJKJXkjZ4ZDyJUY0nCgZweFkE0AFc1zFnjXTXxhwqU7AR28hpFeRVKLxaQ3q1spSFZGLyKkN7FUmvVpDeiujSYjMd5U6+yt7jm8JNtIe0gANGT8Mj4juqvr2OrH2Woay2ih7EjkHmjMP6j8qr+9FbMK7Xjwf31FkT/wDw/bWKzXNqT6MiiVR7y+i2PNSufwiiov0TXBTa9uB7etD5FGP/AMiiuRytDLXvxSf4LIbGrpYiK7Xuc+0VYeWhR/Q0mszwqe/4gtl6LqC4AOJkKE9mqM/Lgw/I91V/swFmVVBZmIAAGSSeQA7TXcws1PDQfZ9tCqW5Y+9ijXauDkPaxY/0jSfmDWixPKkxvJm6uGXOYB1aIVAZcnOnlknPfTaGN0xrVl4kekCOKnB/I8KyZMsVFjEismp/ZNUXs5qfWsmDg8D486xVUMiUWTU6iPCozZT08tJ651SI6NW8kbNaXKqCzNDIFAGSSUYAAdpJqstm7KvIXR/o8p+hRvBAEBBKtFJLwLAjOXhQEg8UI41b4NFUklX7NbaUihGe7Resn9LQVkMYgiaMFnTP70yAHAJxjwrZDtHaZntjonX6tRLrT6gkwSMWPoARkTBActnyHOzKKAKg2Ztm+kEiRy3T6Y7R5dSDr060zdcYwqZKkqvqg+iDp7KZH9ptpzLdDStmNSxKhbrJnSdmQqRqWLSSOQ5kVYlls+KHIijSPUcnQoXJ7zgca6aAKyeXaYaJdVyFVpkR+q1lmS4KxmUBeKGAKdRKg5JznFcm8VvtKWKdQbpuuW/XQFAUCKVBbBcICNUZbHHLDlVsUUAaLE/Vpxc+iOMgxIeHtDAw3eMCtznhX2uW6m7KlK4HDePSG9amV5PSe6RjgBWJblgHjju762U0KxNetSG9NNb2Wklzls6QTgZOOOB3nwro0kIyR7C3ZnazupEVX+kwhY1VgGJ1ZOdWAOXfVUbTQqzIwwyEqR3MpII+BBqfpvvNbWZtUUpJqPpnmqtxICnk2fyqtr2XOeOT861YSFTNJy2b0FlYedFMRba9rj2SzHyCMP6iipH0AbM13c9wRwhQID2apD8/RU/mKK5fK0069uCS/JZT2LP6Sd2/p9jJEozIv1kXfrXPD4jK/GvP24l/Db3JmuCy9SjlFUHW0xGhQOBCkZJ9LA4V6qqiumncYxSG/t0+rc5mVfYc+3j7rdvcfOn5MxCs6E3pLb28SJrrM7feKzaZ5lk6t5Y4PSlhaRkaJsSqQEILOir6Q4eIp7tS8t2Ul2CfSEnaN2RyfSnDI2kLqGUBxkVSlpcVL9zbZbm5igdygkyARxIIBIHHs4V0K2FjDpXen4QqkWQds2pE+hlXUzMmIjk5C6eDIVxkHnpI8a+bS2isk7ujBlbiDgrw7iCBxpXvBubJZoZetR4wQOOVfjwHDkfzpVa3dYo04SWaDuNcmlpc05tLuoTa3lNre8qipSJTJvb3ddiSA1D7e+8aYwX/AI1jlSGuSKilUe0K3rfiq3BkndRXJ9NFYtfioysDtrFnApbJtDxrjm2h40yptkXGk92KU3V3XDPfeNLLm9rRCiQ2dF3c10QbbiUR6mwY9OODHAY4k7OwBT8eFRq5vKT3V1WpUFJWYtySHatsAmojSDHlOrOpWEgLuW08VK54ZJOcYpZd7wW+NWV1hZwMREfaI0Ixpx6oPPl286S2djLcFurAwg1MzHSigd7HlUWubqtdPDRb3IbJztLeSyaWV2kVkeSRnHUOWniaPEaBimY2V8kk6eecmoFvrtdJngSDSY44o1ASLQTMyqJM+iGc6lAycju5nKm7uasjoX3HMsgvrhfq0OYFb23Ht4+6vZ3nj2VpcKeFhzrb02/f3TsF1loWX0bbt/QLGOJhiRvrJe/W2Mj4DC/CvtSiivMVJucnKW7L0rBWE0SupVgGVhghhkEHgQQeYrOikA88dJnRq9kxuLVWe1PFlBLND554lPe7O3vMN2LtVoZY5V9aN1ceOkg48jjHxr1wygjB4g9h5VUm/nQ+shabZ+mN+ZhJxG34D7B8OXlXewnKUZLm6/n7+5VKHWhRJ0gpesyX0QEJOY2iz1kBxjP/AJB3gitd/saSJRLGwuLc8pouIHgy80PnVb3UMtvIYpkaN15q4wf7jxpxsDeaa2bVBIUJ5jmjeDKeBFbXhcqvS24dXwLm4kptr3xpnb33jS+HblhdfvkNnKftIAWgJ7zFzXj92utt3J8a4GS6j+/AwY48U9YH8/Os0rbSVu/32GG0N/413RbQ8ahX0tkOlgVPcwIP5GuiPaHjVcqAXJum0fGt42j41Co9peNbhtHxqp4cm5Mf2jWP7R8aiX7S8axO0fGo+nC5KX2j41yy7Q8ajb7R8axt5nlcRxgu7HAA5mmVCwXHM1/40unv/GtG0bGeOYwFC8i44RgsPS4jkKzfYDoNV3NHaJzw51SnyiXJ/P8AKrFGCtqQcNxe+NdsOxtKddeP9Hh7AeM0ngkfP4muOfem1tv+jhLyD7e4AZh4pHyXzNQ7a225JnLyyNI57WOT/YeArRClOeysvX48fIi5Id5N6usQQwL1FsvKMH0nP3nb2j8qhl1d0WsUtxII4UaR25Kgyf7Dxq4dxOh9Yys20NMj8xCDmNfxn2z4cvOrp1KOEj0vLrf7xISciLdGvRs98wuLpWS1HFVOVabyxxCe9wz2d49BQxKihVAVVGAFGAAOAAA5CslUAYHADsHKvtedxWLniJXlt1LgWxjYKKKKyjBRRRQAUUUUAKN4d2ra9TRcxLJjk3J1z91xxFVFvN0KzIS9jKJV/hynTIPJvVb44+NXpRWqhjK1D/D04dQrimeRdo2VxatouIniPvqQD5HkfhWdhth4zqjdkbvRip/MV6wu7SOVSkqJIp5q6hlPmCMGoVtnol2dPkrG0DHthYgfpORXVp8rU5K1WNu7UR031FXWnSJcY0z9VdJ3XEauf1YBz4nNLtr7bWRmeOJYRj1ELFc45jPHj3VLtqdBswyba6Ru5ZlZOH411ZP+kVG7zou2rFyhWQd8cinPwOD8q006uDbvCSXp6CtSLA3qnQ3AWTULdpgmoNB1a61KqyhBrwGIPpHGAa5Nl7OtWeZGZT1QWIkScet6t2ZxlgNGsBQePEcu2qxud1doRetZzD8KFv8AbmuOWyuV9a3mXH3onGPlURwscto1PL+k5uwuBLWCeSPJTI+ih8SKuIniOs8xx1ADvo2Ra2qpbyP1ZYyRZJcFSsjOpBBbjp9DPogDI4njimtEv8J/0N/xW2OyuW9W3mbPdE5/pUvB6Wz6fvaGYs7akFuto8mkiX0s6XQiOQPgIcyAkae5SeOc0v3L37jsi+uDrC59cNhwvD0QDwxnJ7M58qh1ruttCT1LOf4oV/3YpxZ9F21ZecKxj/ySKMfAZPyodOgouNSad+35C76kPt+Okpp3T6HLLDGU9MYVH15PtLliMY7cVXlztIscliSe0kk/masnZfQdMcG5ukXvWFWfI/E2nB/0mppsbol2dBgtG07d8zEj9IwKpWLweHjlhr3L86BlkygtnWdxdNot4nlb3FJA8zyHxqxt2ehaaQh76URL/DiOqQ+beqvwz8Kuy0tI4lCRIkajkqKFUeQAwK31jrcrVJaU1lXmxlTXWKN3t2rayTRbRLHnm3N2x95zxNN6KK5cpOTvJ3ZYFFFFKAUUUUAFFFFABRRRQAUUUUAFFFFABRRRQAVrlr5RUoDTW+KvlFSwNtFFFKAUUUUAFFFFABRRRQAUUUUAFFFFAH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data:image/jpeg;base64,/9j/4AAQSkZJRgABAQAAAQABAAD/2wCEAAkGBxQTEhQUExQWFBUUGR0XGRgVFxcXFBcXFx0XFxwbHxccHSggGBolHBcVITEiJSksLi4uHB8zODMtNygtLisBCgoKDg0OGRAQGiwlHyQsLC0sLSwsLCw0LCwuLCwsLCwsLyw0LCwsLDQsNy0sLCwsLCwsLS0sNywvLzcsLCw0MP/AABEIAIEAyAMBIgACEQEDEQH/xAAcAAACAgMBAQAAAAAAAAAAAAAABQYHAgMECAH/xABCEAACAQMBBAYGBwYFBQEAAAABAgMABBESBQYhMQcTQVFhcSIyQmKBoRQjQ1JykZIVM1OxweEIc4Ky0TRUY5PCFv/EABoBAAIDAQEAAAAAAAAAAAAAAAACAQMEBQb/xAAvEQACAQIEAQsFAQEAAAAAAAAAAQIDEQQSITFRBRMiQWFxgZGh0eEUscHw8TKi/9oADAMBAAIRAxEAPwC8aKKKACiiigAorm2hfxQIZJpFjRebOQo/M9tVfvL00xISllF1x/iSZWMeS+s/y+NX0cNVrO0FchtLctmo7tnfiwts9bcx6h7KHW/6Vzxrz5tzeq+vciedtB+zT0I8HvUet8c0rh2f4V1afJCWtSXgvf4EdTgXJtPput14W9tLMc83IiQjvBwzfIVG73pnvn/dQQx+epz8yB8qR7I3Iu5wDHA+k+0w0JjvBbGR5ZptHuMiY6+8to+8KxlYfBf+avVDBU9LXfi/Rewt5MXXXSVtV+U4T8EaD+YNcc2+m0253kvw0r/JRUjj2Bs5c67qeT/KhCfNya2xWezF+zvH8WaJf5YqxToL/NP/AJ9w14kP/wD1G0f+8n/Wa6Id9NpryvJfjpb+ampZ1OzP+1uf/ata5bPZjfZXifheJv8Admp52m96fogs+Iktekraqfbh/wAcaH+QFNrPpmvk/eQQyDw1IfkSPlX1939nNjRdTx/5sIf5qRWl9xkf9xeW0h7AzGJj8GpH9JL/AFC3g0HSJTszptt24XFtLCc80IlUeJ4K3yNTPY2/Fhc46q5j1H2XOh/0tjjVSXHRdcrbPMQNaE/VDDFkHtBgePbwxyqCTbP8Kp+hwta/Nu3dr9/cnNJbnriivLmw96b6ywIJ20D7N/Tj4dgU+r8MVZW7XTRE5CXsXUn+JHloz5r6ydnf8KxVuS60NY9Jdm/l/RlNMtmiubZ9/FOgkhkWRG5MhDD8x2101zmmtGOFFFFQAUUUUAFFFFABVe799KUFkWigAuLgcCAfq4z7zDmfdHHvxUU6TelEuWtbB/Q5SToeLe7GRyHvDn2d5rnd/YMtzIIoU1ueOMgcBzOScYFdnCcmrLzlfRcPcrlPqRltrbFzfSdZcyNIfZXki5+6vIVK9gbkQy2cc7vKhcTEvmIQR9SSF1BsOdXumt+0+jue0tzPM0YwyroUlmOo454xw51yKGeOKJsFYtegYGR1hDNx7ckCujKrGUEqLsk+ru/gluJ3tuK2ZOqbKxRq51g5OYxIw1BdI5nGTk0XO6jxR6yyNgoGVScr1i6lzwxxANN7fbFxgjUpDDHFF4egIjjhwyoAroMskgZWOQ+jPAD92Cq/I1l52qt2hrIRydbIqrJI7qoACsxKgDgMLyrKLZ3hT+Cw8K7otn+FI6yWwWI4mz/Cto2d4VKU2d4VuGzvCqniCbET/Z1YHZ/hUx/Z/hXw7O8Kj6gLEKfZ3hXPLs7wqbPs7wrml2f4U8a4WMLPfR4IY4o7dAI1C5LnBx24wMZ586hzbNN3deqkXWsS2gHQgxliFzywCedSaaw8K02rPAzNHgMVK5I4rnmR2Z881MHGF3BasH2kUu9z5OtkjQqVQKesYiNCsmNByTwLZxjzpPvBuy1usLMyt1yF8KQSuDjBx/Plz7qn9xteU51pHLlVVg6nD9WxZCcMOIyeXDHZUf21M0yxBlQdUpUFQQSpOoAjOOBJxgDnWqlWq3V9vj3FaRENi7XubGTrLaRoz7S80fH3l5Grs3E6UYLwrDOBb3B4AE/VyH3GPI+6ePdmqhudmtpL6G0A6S2k6NXPGrkDjspJd2lW18NSxK6W/FfupCbR67oqk+jPpQZCtrfvlOUc7HivuyMeY948u3vF2V53EYadCeWXg+JcncKKKKzkhVP9NG/ZTNhbNhmH17g8VU/ZjuJHPwx31YW/G8IsbOW4ONSjCA9sjcFHlnj5A15aRmkdnclmclmJ5lm4kn411+S8Ipy52ey27/grnK2hstLerC3K2UIAL+dmSOM/VKp0vPIOwH7neaTbnbB+kzBGOiJAXlf7ka8znsPZT3bG0vpMoKroijGiKMckQf1OAT/auniKjk8i8e7h4iJdY+3r3nF9FAoUoVJaQdmrGFwe0YLfKlNraVjZwU8tLesXRpxyx2G3MbWz8Ka29nW+0tqc2lrWSpVGSOO3sfCmUNh4Uxt7SutUArJKqxrC+PZ9b1shXXRVWdknN9EFYtZCuuiozMBfJYVxTWFPa+Fc0yqNEWInPY+FLLmyqbT2oNKbq1rRCqQ0Qm5s6T3VrU1u7akt5bVtp1RWhDszaTWxZSokhk4SRN6rjv8AdbxpXvXu6sYWaAmS2lzpY80btjfuYfOm93b182JerGzwT8baf0ZPcPsyDuKn5eValJxeePiuPz/BStLy2q2+hjfoviwuW9JR9Q5PFgPsz3kDl4ZHZUF3k2O9vM8L80PPsZexh4EYqMyFo2V0JVkIZWHMMDkEfGtdWlDE0sr8GQnZnr+ikO4+8IvrOKcY1EaZAOyReDDyzx8iKK8pODhJxe6Lyq/8Qe1i01tag8EUysPeb0Vz5AN+o1W1lHUg6XLgvte4z7GhB5BFP9TSSzFeswkMmHglwv56lEtWT+yT6Ns0Y4SXz8e/qIez4s3x+Fc1lHXdvVgG0jHKO1j/ADcaz/OtNiOVZE7xcuOvt6Ejazip7ZxUrshT6yWsdVjIZ2UNPLSGl1ktOohwrnVJDozor4TWPWDsIOeXHnVJJyWm14ZZZYY5FaWDT1iDmmoEjPng1sg2jE7yIrgtFp1j7usZXjy4gVX9vuRfKGf6QgluIbiObSNPVvOxlUq/NwrkgZxgHwxWptx7oxTxrFbQrM8WY0fWoSOF0bSXiIVtZQ+ryzyNAFnah3iuKz2xBKVEcivrTrFK8VZA2jUGHAjVw51Xex92blrnTIq5gNpqmZ3JAjQ9aseV9MSABCcjgeOcCt+ydw7mOBYsxRtFbGNGR2INykwmjkI0jgdIzz7RxoAsnWO8VlVb3m49y5t2LhmCsZdMgQpPJKJXkjZ4ZDyJUY0nCgZweFkE0AFc1zFnjXTXxhwqU7AR28hpFeRVKLxaQ3q1spSFZGLyKkN7FUmvVpDeiujSYjMd5U6+yt7jm8JNtIe0gANGT8Mj4juqvr2OrH2Woay2ih7EjkHmjMP6j8qr+9FbMK7Xjwf31FkT/wDw/bWKzXNqT6MiiVR7y+i2PNSufwiiov0TXBTa9uB7etD5FGP/AMiiuRytDLXvxSf4LIbGrpYiK7Xuc+0VYeWhR/Q0mszwqe/4gtl6LqC4AOJkKE9mqM/Lgw/I91V/swFmVVBZmIAAGSSeQA7TXcws1PDQfZ9tCqW5Y+9ijXauDkPaxY/0jSfmDWixPKkxvJm6uGXOYB1aIVAZcnOnlknPfTaGN0xrVl4kekCOKnB/I8KyZMsVFjEismp/ZNUXs5qfWsmDg8D486xVUMiUWTU6iPCozZT08tJ651SI6NW8kbNaXKqCzNDIFAGSSUYAAdpJqstm7KvIXR/o8p+hRvBAEBBKtFJLwLAjOXhQEg8UI41b4NFUklX7NbaUihGe7Resn9LQVkMYgiaMFnTP70yAHAJxjwrZDtHaZntjonX6tRLrT6gkwSMWPoARkTBActnyHOzKKAKg2Ztm+kEiRy3T6Y7R5dSDr060zdcYwqZKkqvqg+iDp7KZH9ptpzLdDStmNSxKhbrJnSdmQqRqWLSSOQ5kVYlls+KHIijSPUcnQoXJ7zgca6aAKyeXaYaJdVyFVpkR+q1lmS4KxmUBeKGAKdRKg5JznFcm8VvtKWKdQbpuuW/XQFAUCKVBbBcICNUZbHHLDlVsUUAaLE/Vpxc+iOMgxIeHtDAw3eMCtznhX2uW6m7KlK4HDePSG9amV5PSe6RjgBWJblgHjju762U0KxNetSG9NNb2Wklzls6QTgZOOOB3nwro0kIyR7C3ZnazupEVX+kwhY1VgGJ1ZOdWAOXfVUbTQqzIwwyEqR3MpII+BBqfpvvNbWZtUUpJqPpnmqtxICnk2fyqtr2XOeOT861YSFTNJy2b0FlYedFMRba9rj2SzHyCMP6iipH0AbM13c9wRwhQID2apD8/RU/mKK5fK0069uCS/JZT2LP6Sd2/p9jJEozIv1kXfrXPD4jK/GvP24l/Db3JmuCy9SjlFUHW0xGhQOBCkZJ9LA4V6qqiumncYxSG/t0+rc5mVfYc+3j7rdvcfOn5MxCs6E3pLb28SJrrM7feKzaZ5lk6t5Y4PSlhaRkaJsSqQEILOir6Q4eIp7tS8t2Ul2CfSEnaN2RyfSnDI2kLqGUBxkVSlpcVL9zbZbm5igdygkyARxIIBIHHs4V0K2FjDpXen4QqkWQds2pE+hlXUzMmIjk5C6eDIVxkHnpI8a+bS2isk7ujBlbiDgrw7iCBxpXvBubJZoZetR4wQOOVfjwHDkfzpVa3dYo04SWaDuNcmlpc05tLuoTa3lNre8qipSJTJvb3ddiSA1D7e+8aYwX/AI1jlSGuSKilUe0K3rfiq3BkndRXJ9NFYtfioysDtrFnApbJtDxrjm2h40yptkXGk92KU3V3XDPfeNLLm9rRCiQ2dF3c10QbbiUR6mwY9OODHAY4k7OwBT8eFRq5vKT3V1WpUFJWYtySHatsAmojSDHlOrOpWEgLuW08VK54ZJOcYpZd7wW+NWV1hZwMREfaI0Ixpx6oPPl286S2djLcFurAwg1MzHSigd7HlUWubqtdPDRb3IbJztLeSyaWV2kVkeSRnHUOWniaPEaBimY2V8kk6eecmoFvrtdJngSDSY44o1ASLQTMyqJM+iGc6lAycju5nKm7uasjoX3HMsgvrhfq0OYFb23Ht4+6vZ3nj2VpcKeFhzrb02/f3TsF1loWX0bbt/QLGOJhiRvrJe/W2Mj4DC/CvtSiivMVJucnKW7L0rBWE0SupVgGVhghhkEHgQQeYrOikA88dJnRq9kxuLVWe1PFlBLND554lPe7O3vMN2LtVoZY5V9aN1ceOkg48jjHxr1wygjB4g9h5VUm/nQ+shabZ+mN+ZhJxG34D7B8OXlXewnKUZLm6/n7+5VKHWhRJ0gpesyX0QEJOY2iz1kBxjP/AJB3gitd/saSJRLGwuLc8pouIHgy80PnVb3UMtvIYpkaN15q4wf7jxpxsDeaa2bVBIUJ5jmjeDKeBFbXhcqvS24dXwLm4kptr3xpnb33jS+HblhdfvkNnKftIAWgJ7zFzXj92utt3J8a4GS6j+/AwY48U9YH8/Os0rbSVu/32GG0N/413RbQ8ahX0tkOlgVPcwIP5GuiPaHjVcqAXJum0fGt42j41Co9peNbhtHxqp4cm5Mf2jWP7R8aiX7S8axO0fGo+nC5KX2j41yy7Q8ajb7R8axt5nlcRxgu7HAA5mmVCwXHM1/40unv/GtG0bGeOYwFC8i44RgsPS4jkKzfYDoNV3NHaJzw51SnyiXJ/P8AKrFGCtqQcNxe+NdsOxtKddeP9Hh7AeM0ngkfP4muOfem1tv+jhLyD7e4AZh4pHyXzNQ7a225JnLyyNI57WOT/YeArRClOeysvX48fIi5Id5N6usQQwL1FsvKMH0nP3nb2j8qhl1d0WsUtxII4UaR25Kgyf7Dxq4dxOh9Yys20NMj8xCDmNfxn2z4cvOrp1KOEj0vLrf7xISciLdGvRs98wuLpWS1HFVOVabyxxCe9wz2d49BQxKihVAVVGAFGAAOAAA5CslUAYHADsHKvtedxWLniJXlt1LgWxjYKKKKyjBRRRQAUUUUAKN4d2ra9TRcxLJjk3J1z91xxFVFvN0KzIS9jKJV/hynTIPJvVb44+NXpRWqhjK1D/D04dQrimeRdo2VxatouIniPvqQD5HkfhWdhth4zqjdkbvRip/MV6wu7SOVSkqJIp5q6hlPmCMGoVtnol2dPkrG0DHthYgfpORXVp8rU5K1WNu7UR031FXWnSJcY0z9VdJ3XEauf1YBz4nNLtr7bWRmeOJYRj1ELFc45jPHj3VLtqdBswyba6Ru5ZlZOH411ZP+kVG7zou2rFyhWQd8cinPwOD8q006uDbvCSXp6CtSLA3qnQ3AWTULdpgmoNB1a61KqyhBrwGIPpHGAa5Nl7OtWeZGZT1QWIkScet6t2ZxlgNGsBQePEcu2qxud1doRetZzD8KFv8AbmuOWyuV9a3mXH3onGPlURwscto1PL+k5uwuBLWCeSPJTI+ih8SKuIniOs8xx1ADvo2Ra2qpbyP1ZYyRZJcFSsjOpBBbjp9DPogDI4njimtEv8J/0N/xW2OyuW9W3mbPdE5/pUvB6Wz6fvaGYs7akFuto8mkiX0s6XQiOQPgIcyAkae5SeOc0v3L37jsi+uDrC59cNhwvD0QDwxnJ7M58qh1ruttCT1LOf4oV/3YpxZ9F21ZecKxj/ySKMfAZPyodOgouNSad+35C76kPt+Okpp3T6HLLDGU9MYVH15PtLliMY7cVXlztIscliSe0kk/masnZfQdMcG5ukXvWFWfI/E2nB/0mppsbol2dBgtG07d8zEj9IwKpWLweHjlhr3L86BlkygtnWdxdNot4nlb3FJA8zyHxqxt2ehaaQh76URL/DiOqQ+beqvwz8Kuy0tI4lCRIkajkqKFUeQAwK31jrcrVJaU1lXmxlTXWKN3t2rayTRbRLHnm3N2x95zxNN6KK5cpOTvJ3ZYFFFFKAUUUUAFFFFABRRRQAUUUUAFFFFABRRRQAVrlr5RUoDTW+KvlFSwNtFFFKAUUUUAFFFFABRRRQAUUUUAFFFFAH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079724"/>
          </a:xfrm>
        </p:spPr>
        <p:txBody>
          <a:bodyPr/>
          <a:lstStyle/>
          <a:p>
            <a:r>
              <a:rPr lang="en-GB" b="1" dirty="0" smtClean="0"/>
              <a:t>The River Thames 1858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79512" y="1063277"/>
            <a:ext cx="4619625" cy="4525963"/>
          </a:xfrm>
        </p:spPr>
        <p:txBody>
          <a:bodyPr/>
          <a:lstStyle/>
          <a:p>
            <a:pPr marL="177800" indent="-177800"/>
            <a:r>
              <a:rPr lang="en-GB" dirty="0" smtClean="0"/>
              <a:t>The Great Stink</a:t>
            </a:r>
          </a:p>
          <a:p>
            <a:pPr marL="177800" indent="-177800"/>
            <a:r>
              <a:rPr lang="en-GB" dirty="0" smtClean="0"/>
              <a:t>Smell of Thames - untreated human waste and effluent </a:t>
            </a:r>
          </a:p>
          <a:p>
            <a:pPr marL="177800" indent="-177800"/>
            <a:r>
              <a:rPr lang="en-GB" dirty="0" smtClean="0"/>
              <a:t>Parliament suspended</a:t>
            </a:r>
          </a:p>
          <a:p>
            <a:pPr marL="177800" indent="-177800"/>
            <a:r>
              <a:rPr lang="en-GB" dirty="0" smtClean="0"/>
              <a:t>Prompted sewerage</a:t>
            </a:r>
          </a:p>
        </p:txBody>
      </p:sp>
      <p:pic>
        <p:nvPicPr>
          <p:cNvPr id="3076" name="Picture 2" descr="http://upload.wikimedia.org/wikipedia/commons/b/b9/FaradayFatherTh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908050"/>
            <a:ext cx="3916363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The Silent Highway - Man Wall Art &amp;amp; Canvas Prints by Anonymous">
            <a:hlinkClick r:id="rId3" tooltip="The Silent Highway - Man"/>
          </p:cNvPr>
          <p:cNvPicPr>
            <a:picLocks noChangeAspect="1" noChangeArrowheads="1"/>
          </p:cNvPicPr>
          <p:nvPr/>
        </p:nvPicPr>
        <p:blipFill>
          <a:blip r:embed="rId4" cstate="print"/>
          <a:srcRect t="2798" b="7670"/>
          <a:stretch>
            <a:fillRect/>
          </a:stretch>
        </p:blipFill>
        <p:spPr bwMode="auto">
          <a:xfrm>
            <a:off x="1043608" y="4509120"/>
            <a:ext cx="334241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r>
              <a:rPr lang="en-GB" b="1" smtClean="0"/>
              <a:t>The River Thames 2008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4925" y="1196975"/>
            <a:ext cx="4824413" cy="3455988"/>
          </a:xfrm>
        </p:spPr>
        <p:txBody>
          <a:bodyPr/>
          <a:lstStyle/>
          <a:p>
            <a:r>
              <a:rPr lang="en-GB" dirty="0" smtClean="0"/>
              <a:t>Fishing, boating, swimming  ....</a:t>
            </a:r>
          </a:p>
          <a:p>
            <a:r>
              <a:rPr lang="en-GB" dirty="0" smtClean="0"/>
              <a:t>Spiritual re-connection</a:t>
            </a:r>
          </a:p>
          <a:p>
            <a:r>
              <a:rPr lang="en-GB" dirty="0" smtClean="0"/>
              <a:t>Eco services restored  e.g. water purification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 Winner of International </a:t>
            </a:r>
            <a:r>
              <a:rPr lang="en-GB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Theiss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River Prize</a:t>
            </a:r>
            <a:endParaRPr lang="en-GB" dirty="0" smtClean="0"/>
          </a:p>
        </p:txBody>
      </p:sp>
      <p:pic>
        <p:nvPicPr>
          <p:cNvPr id="4100" name="Picture 2" descr="http://static.guim.co.uk/sys-images/Guardian/Pix/pictures/2012/6/3/1338744517609/The-Thames-Diamond-Jubile-05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859"/>
          <a:stretch>
            <a:fillRect/>
          </a:stretch>
        </p:blipFill>
        <p:spPr bwMode="auto">
          <a:xfrm>
            <a:off x="5148263" y="1052513"/>
            <a:ext cx="3937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 descr="H:\HRR\RREG-HEW\H Mike A\photos\Thames\P1000751.JPG"/>
          <p:cNvPicPr>
            <a:picLocks noChangeAspect="1" noChangeArrowheads="1"/>
          </p:cNvPicPr>
          <p:nvPr/>
        </p:nvPicPr>
        <p:blipFill>
          <a:blip r:embed="rId4" cstate="print"/>
          <a:srcRect l="12500" t="7143" b="9524"/>
          <a:stretch>
            <a:fillRect/>
          </a:stretch>
        </p:blipFill>
        <p:spPr bwMode="auto">
          <a:xfrm>
            <a:off x="5133662" y="3933056"/>
            <a:ext cx="390283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532440" y="5661248"/>
            <a:ext cx="216024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r>
              <a:rPr lang="en-GB" b="1" dirty="0" smtClean="0"/>
              <a:t>150 years of work</a:t>
            </a:r>
          </a:p>
        </p:txBody>
      </p:sp>
      <p:pic>
        <p:nvPicPr>
          <p:cNvPr id="5123" name="Picture 2" descr="http://static.guim.co.uk/sys-images/Guardian/Pix/pictures/2012/6/3/1338744517609/The-Thames-Diamond-Jubile-05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859" b="10031"/>
          <a:stretch>
            <a:fillRect/>
          </a:stretch>
        </p:blipFill>
        <p:spPr bwMode="auto">
          <a:xfrm>
            <a:off x="6228184" y="980728"/>
            <a:ext cx="2701181" cy="175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34925" y="1149707"/>
            <a:ext cx="910907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 smtClean="0"/>
              <a:t>Clear long term vision</a:t>
            </a:r>
          </a:p>
          <a:p>
            <a:r>
              <a:rPr lang="en-GB" sz="3600" dirty="0" smtClean="0"/>
              <a:t>A journey with people</a:t>
            </a:r>
            <a:endParaRPr lang="en-GB" sz="3600" dirty="0"/>
          </a:p>
          <a:p>
            <a:r>
              <a:rPr lang="en-GB" sz="3600" dirty="0" smtClean="0"/>
              <a:t> </a:t>
            </a:r>
          </a:p>
          <a:p>
            <a:r>
              <a:rPr lang="en-GB" sz="3600" dirty="0" smtClean="0"/>
              <a:t>Key steps</a:t>
            </a:r>
          </a:p>
          <a:p>
            <a:r>
              <a:rPr lang="en-GB" sz="2800" dirty="0" smtClean="0"/>
              <a:t>                                          1865                                2015</a:t>
            </a:r>
          </a:p>
          <a:p>
            <a:r>
              <a:rPr lang="en-GB" sz="2800" dirty="0" smtClean="0"/>
              <a:t>sewerage installed</a:t>
            </a:r>
            <a:endParaRPr lang="en-GB" sz="2800" dirty="0"/>
          </a:p>
          <a:p>
            <a:r>
              <a:rPr lang="en-GB" sz="2800" dirty="0" smtClean="0"/>
              <a:t>industrial </a:t>
            </a:r>
            <a:r>
              <a:rPr lang="en-GB" sz="2800" dirty="0"/>
              <a:t>pollution </a:t>
            </a:r>
            <a:r>
              <a:rPr lang="en-GB" sz="2800" dirty="0" smtClean="0"/>
              <a:t>control</a:t>
            </a:r>
            <a:endParaRPr lang="en-GB" sz="2800" dirty="0"/>
          </a:p>
          <a:p>
            <a:r>
              <a:rPr lang="en-GB" sz="2800" dirty="0" smtClean="0"/>
              <a:t>environmental flows  </a:t>
            </a:r>
          </a:p>
          <a:p>
            <a:r>
              <a:rPr lang="en-GB" sz="2800" dirty="0" smtClean="0"/>
              <a:t>nutrients (P stripping)   </a:t>
            </a:r>
            <a:endParaRPr lang="en-GB" sz="2800" dirty="0"/>
          </a:p>
          <a:p>
            <a:r>
              <a:rPr lang="en-GB" sz="2800" dirty="0" err="1" smtClean="0"/>
              <a:t>nano</a:t>
            </a:r>
            <a:r>
              <a:rPr lang="en-GB" sz="2800" dirty="0" smtClean="0"/>
              <a:t>-particles</a:t>
            </a:r>
            <a:r>
              <a:rPr lang="en-GB" sz="2800" dirty="0"/>
              <a:t>, </a:t>
            </a:r>
            <a:r>
              <a:rPr lang="en-GB" sz="2800" dirty="0" smtClean="0"/>
              <a:t>oestrogen</a:t>
            </a:r>
          </a:p>
          <a:p>
            <a:r>
              <a:rPr lang="en-GB" sz="2800" dirty="0" smtClean="0"/>
              <a:t>water trading  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0" y="3933056"/>
            <a:ext cx="1224136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724128" y="4293096"/>
            <a:ext cx="172819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380312" y="4725144"/>
            <a:ext cx="136815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812360" y="5229200"/>
            <a:ext cx="944488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748464" y="4005064"/>
            <a:ext cx="0" cy="2520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3933056"/>
            <a:ext cx="0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8820472" y="4725144"/>
            <a:ext cx="179512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8820472" y="5229200"/>
            <a:ext cx="179512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8820472" y="5661248"/>
            <a:ext cx="179512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8820472" y="6093296"/>
            <a:ext cx="179512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tx1"/>
                </a:solidFill>
              </a:rPr>
              <a:t>You can’t please all of the people all of the time</a:t>
            </a:r>
          </a:p>
        </p:txBody>
      </p:sp>
      <p:pic>
        <p:nvPicPr>
          <p:cNvPr id="92171" name="Picture 11" descr="barbel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4554538"/>
            <a:ext cx="3197225" cy="2187575"/>
          </a:xfrm>
          <a:noFill/>
        </p:spPr>
      </p:pic>
      <p:pic>
        <p:nvPicPr>
          <p:cNvPr id="6148" name="Picture 15" descr="L_Match2_3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557338"/>
            <a:ext cx="34575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0" descr="548956917317220064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1484313"/>
            <a:ext cx="2016125" cy="3024187"/>
          </a:xfrm>
        </p:spPr>
      </p:pic>
      <p:pic>
        <p:nvPicPr>
          <p:cNvPr id="92164" name="Picture 4" descr="img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 rot="20839806">
            <a:off x="582613" y="765175"/>
            <a:ext cx="8404225" cy="5362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/>
          <p:cNvSpPr>
            <a:spLocks noChangeArrowheads="1"/>
          </p:cNvSpPr>
          <p:nvPr/>
        </p:nvSpPr>
        <p:spPr bwMode="auto">
          <a:xfrm>
            <a:off x="107950" y="0"/>
            <a:ext cx="7343775" cy="414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964488" cy="865187"/>
          </a:xfrm>
        </p:spPr>
        <p:txBody>
          <a:bodyPr/>
          <a:lstStyle/>
          <a:p>
            <a:pPr eaLnBrk="1" hangingPunct="1"/>
            <a:r>
              <a:rPr lang="en-GB" b="1" dirty="0" smtClean="0"/>
              <a:t>but you can please some people some of the time</a:t>
            </a:r>
            <a:endParaRPr lang="en-US" b="1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9991" y="1412999"/>
            <a:ext cx="4608513" cy="2808089"/>
          </a:xfrm>
        </p:spPr>
        <p:txBody>
          <a:bodyPr/>
          <a:lstStyle/>
          <a:p>
            <a:pPr marL="354013" indent="-354013" eaLnBrk="1" hangingPunct="1">
              <a:lnSpc>
                <a:spcPct val="80000"/>
              </a:lnSpc>
            </a:pPr>
            <a:r>
              <a:rPr lang="en-US" dirty="0" smtClean="0"/>
              <a:t>2000 years of management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US" dirty="0" smtClean="0"/>
              <a:t>Important heritage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US" dirty="0" smtClean="0"/>
              <a:t>Protected for managed habitats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US" dirty="0" smtClean="0"/>
              <a:t>Natural conditions not desirable</a:t>
            </a:r>
          </a:p>
        </p:txBody>
      </p:sp>
      <p:pic>
        <p:nvPicPr>
          <p:cNvPr id="11269" name="Picture 10" descr="River+Itchen+at+Easton+(1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84784"/>
            <a:ext cx="3394075" cy="2546350"/>
          </a:xfrm>
          <a:noFill/>
        </p:spPr>
      </p:pic>
      <p:pic>
        <p:nvPicPr>
          <p:cNvPr id="11270" name="Picture 13" descr="winchester_river_itch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128" y="4509120"/>
            <a:ext cx="2967038" cy="2220913"/>
          </a:xfrm>
          <a:noFill/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4213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chemeClr val="tx1"/>
                </a:solidFill>
              </a:rPr>
              <a:t>Which reference conditions?</a:t>
            </a:r>
            <a:endParaRPr lang="en-US" sz="4000" b="1" smtClean="0">
              <a:solidFill>
                <a:schemeClr val="tx1"/>
              </a:solidFill>
            </a:endParaRPr>
          </a:p>
        </p:txBody>
      </p:sp>
      <p:pic>
        <p:nvPicPr>
          <p:cNvPr id="10243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874713"/>
            <a:ext cx="3600450" cy="2698750"/>
          </a:xfrm>
          <a:noFill/>
        </p:spPr>
      </p:pic>
      <p:pic>
        <p:nvPicPr>
          <p:cNvPr id="10244" name="Picture 5" descr="_41690550_constable_stratmillsk4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0" y="836613"/>
            <a:ext cx="3717925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07950" y="3573463"/>
            <a:ext cx="18843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natural</a:t>
            </a:r>
          </a:p>
          <a:p>
            <a:r>
              <a:rPr lang="en-GB" sz="2800"/>
              <a:t>10,000 BC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997700" y="3500438"/>
            <a:ext cx="19669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golden age</a:t>
            </a:r>
          </a:p>
          <a:p>
            <a:r>
              <a:rPr lang="en-GB" sz="2800"/>
              <a:t>1821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3065139" y="6334125"/>
            <a:ext cx="3163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/>
              <a:t> </a:t>
            </a:r>
            <a:r>
              <a:rPr lang="en-GB" sz="2800" dirty="0" smtClean="0"/>
              <a:t>when I was young</a:t>
            </a:r>
            <a:endParaRPr lang="en-GB" sz="2800" dirty="0"/>
          </a:p>
        </p:txBody>
      </p:sp>
      <p:pic>
        <p:nvPicPr>
          <p:cNvPr id="9" name="Picture 1" descr="H:\HRR\RREG-HEW\H Mike A\photos\Thames\P1000751.JPG"/>
          <p:cNvPicPr>
            <a:picLocks noChangeAspect="1" noChangeArrowheads="1"/>
          </p:cNvPicPr>
          <p:nvPr/>
        </p:nvPicPr>
        <p:blipFill>
          <a:blip r:embed="rId4" cstate="print"/>
          <a:srcRect l="12500" t="7143" b="9524"/>
          <a:stretch>
            <a:fillRect/>
          </a:stretch>
        </p:blipFill>
        <p:spPr bwMode="auto">
          <a:xfrm>
            <a:off x="2411760" y="3645024"/>
            <a:ext cx="424847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r>
              <a:rPr lang="en-GB" b="1" smtClean="0"/>
              <a:t>European Water Framework Directive</a:t>
            </a:r>
            <a:endParaRPr lang="en-US" b="1" smtClean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87450" y="3043238"/>
            <a:ext cx="3816350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lnSpc>
                <a:spcPct val="120000"/>
              </a:lnSpc>
            </a:pPr>
            <a:r>
              <a:rPr lang="en-US" sz="2400"/>
              <a:t>(nearly) totally undisturbed</a:t>
            </a:r>
          </a:p>
          <a:p>
            <a:pPr algn="r" eaLnBrk="0" hangingPunct="0">
              <a:lnSpc>
                <a:spcPct val="120000"/>
              </a:lnSpc>
            </a:pPr>
            <a:r>
              <a:rPr lang="en-US" sz="2400"/>
              <a:t>slight alterations</a:t>
            </a:r>
          </a:p>
          <a:p>
            <a:pPr algn="r" eaLnBrk="0" hangingPunct="0">
              <a:lnSpc>
                <a:spcPct val="120000"/>
              </a:lnSpc>
            </a:pPr>
            <a:r>
              <a:rPr lang="en-US" sz="2400"/>
              <a:t>moderate alterations</a:t>
            </a:r>
          </a:p>
          <a:p>
            <a:pPr algn="r" eaLnBrk="0" hangingPunct="0">
              <a:lnSpc>
                <a:spcPct val="120000"/>
              </a:lnSpc>
            </a:pPr>
            <a:r>
              <a:rPr lang="en-US" sz="2400"/>
              <a:t>major alterations</a:t>
            </a:r>
          </a:p>
          <a:p>
            <a:pPr algn="r" eaLnBrk="0" hangingPunct="0">
              <a:lnSpc>
                <a:spcPct val="120000"/>
              </a:lnSpc>
            </a:pPr>
            <a:r>
              <a:rPr lang="en-US" sz="2400"/>
              <a:t>severe alterations</a:t>
            </a:r>
          </a:p>
          <a:p>
            <a:pPr algn="r" eaLnBrk="0" hangingPunct="0">
              <a:lnSpc>
                <a:spcPct val="120000"/>
              </a:lnSpc>
            </a:pPr>
            <a:endParaRPr lang="en-US" b="1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5076825" y="3057525"/>
            <a:ext cx="1439863" cy="2286000"/>
            <a:chOff x="3456" y="1488"/>
            <a:chExt cx="432" cy="1440"/>
          </a:xfrm>
        </p:grpSpPr>
        <p:sp>
          <p:nvSpPr>
            <p:cNvPr id="7183" name="Rectangle 5"/>
            <p:cNvSpPr>
              <a:spLocks noChangeArrowheads="1"/>
            </p:cNvSpPr>
            <p:nvPr/>
          </p:nvSpPr>
          <p:spPr bwMode="auto">
            <a:xfrm>
              <a:off x="3456" y="1488"/>
              <a:ext cx="432" cy="28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2400"/>
                <a:t>High</a:t>
              </a:r>
            </a:p>
          </p:txBody>
        </p:sp>
        <p:sp>
          <p:nvSpPr>
            <p:cNvPr id="7184" name="Rectangle 6"/>
            <p:cNvSpPr>
              <a:spLocks noChangeArrowheads="1"/>
            </p:cNvSpPr>
            <p:nvPr/>
          </p:nvSpPr>
          <p:spPr bwMode="auto">
            <a:xfrm>
              <a:off x="3456" y="1776"/>
              <a:ext cx="432" cy="28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2400"/>
                <a:t>Good</a:t>
              </a:r>
            </a:p>
          </p:txBody>
        </p:sp>
        <p:sp>
          <p:nvSpPr>
            <p:cNvPr id="7185" name="Rectangle 7"/>
            <p:cNvSpPr>
              <a:spLocks noChangeArrowheads="1"/>
            </p:cNvSpPr>
            <p:nvPr/>
          </p:nvSpPr>
          <p:spPr bwMode="auto">
            <a:xfrm>
              <a:off x="3456" y="2064"/>
              <a:ext cx="432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2400"/>
                <a:t>Moderate</a:t>
              </a:r>
            </a:p>
          </p:txBody>
        </p:sp>
        <p:sp>
          <p:nvSpPr>
            <p:cNvPr id="7186" name="Rectangle 8"/>
            <p:cNvSpPr>
              <a:spLocks noChangeArrowheads="1"/>
            </p:cNvSpPr>
            <p:nvPr/>
          </p:nvSpPr>
          <p:spPr bwMode="auto">
            <a:xfrm>
              <a:off x="3456" y="2352"/>
              <a:ext cx="432" cy="28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2400"/>
                <a:t>Poor</a:t>
              </a:r>
            </a:p>
          </p:txBody>
        </p:sp>
        <p:sp>
          <p:nvSpPr>
            <p:cNvPr id="7187" name="Rectangle 9"/>
            <p:cNvSpPr>
              <a:spLocks noChangeArrowheads="1"/>
            </p:cNvSpPr>
            <p:nvPr/>
          </p:nvSpPr>
          <p:spPr bwMode="auto">
            <a:xfrm>
              <a:off x="3456" y="2640"/>
              <a:ext cx="432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2400"/>
                <a:t>Bad</a:t>
              </a:r>
            </a:p>
          </p:txBody>
        </p:sp>
      </p:grp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7493000" y="3046413"/>
            <a:ext cx="8699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3600" b="1">
                <a:solidFill>
                  <a:srgbClr val="00CC00"/>
                </a:solidFill>
              </a:rPr>
              <a:t>OK</a:t>
            </a:r>
            <a:endParaRPr lang="en-GB" sz="2800" b="1">
              <a:solidFill>
                <a:srgbClr val="00FF00"/>
              </a:solidFill>
            </a:endParaRPr>
          </a:p>
        </p:txBody>
      </p:sp>
      <p:sp>
        <p:nvSpPr>
          <p:cNvPr id="8198" name="AutoShape 15"/>
          <p:cNvSpPr>
            <a:spLocks noChangeArrowheads="1"/>
          </p:cNvSpPr>
          <p:nvPr/>
        </p:nvSpPr>
        <p:spPr bwMode="auto">
          <a:xfrm rot="-5518427">
            <a:off x="6491288" y="3705225"/>
            <a:ext cx="990600" cy="609600"/>
          </a:xfrm>
          <a:prstGeom prst="curvedUpArrow">
            <a:avLst>
              <a:gd name="adj1" fmla="val 32500"/>
              <a:gd name="adj2" fmla="val 65000"/>
              <a:gd name="adj3" fmla="val 33333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199" name="AutoShape 16"/>
          <p:cNvSpPr>
            <a:spLocks noChangeArrowheads="1"/>
          </p:cNvSpPr>
          <p:nvPr/>
        </p:nvSpPr>
        <p:spPr bwMode="auto">
          <a:xfrm>
            <a:off x="3043238" y="25654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1735138" y="2133600"/>
            <a:ext cx="27654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b="1">
                <a:solidFill>
                  <a:schemeClr val="hlink"/>
                </a:solidFill>
                <a:latin typeface="Helvetica" pitchFamily="34" charset="0"/>
              </a:rPr>
              <a:t>Reference Conditions</a:t>
            </a:r>
          </a:p>
        </p:txBody>
      </p:sp>
      <p:sp>
        <p:nvSpPr>
          <p:cNvPr id="8201" name="Line 18"/>
          <p:cNvSpPr>
            <a:spLocks noChangeShapeType="1"/>
          </p:cNvSpPr>
          <p:nvPr/>
        </p:nvSpPr>
        <p:spPr bwMode="auto">
          <a:xfrm>
            <a:off x="250825" y="4003675"/>
            <a:ext cx="8759825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 rot="4552145">
            <a:off x="1662113" y="5141913"/>
            <a:ext cx="990600" cy="609600"/>
          </a:xfrm>
          <a:prstGeom prst="curvedUpArrow">
            <a:avLst>
              <a:gd name="adj1" fmla="val 32500"/>
              <a:gd name="adj2" fmla="val 65000"/>
              <a:gd name="adj3" fmla="val 33333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4925" y="5934075"/>
            <a:ext cx="3152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3600" b="1">
                <a:solidFill>
                  <a:srgbClr val="00CC00"/>
                </a:solidFill>
              </a:rPr>
              <a:t>can’t do</a:t>
            </a:r>
            <a:endParaRPr lang="en-GB" sz="2800" b="1">
              <a:solidFill>
                <a:srgbClr val="00FF00"/>
              </a:solidFill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700338" y="5805488"/>
            <a:ext cx="3581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GB" sz="2400" dirty="0"/>
              <a:t>Good Ecological Potential</a:t>
            </a:r>
          </a:p>
        </p:txBody>
      </p:sp>
      <p:sp>
        <p:nvSpPr>
          <p:cNvPr id="7181" name="TextBox 21"/>
          <p:cNvSpPr txBox="1">
            <a:spLocks noChangeArrowheads="1"/>
          </p:cNvSpPr>
          <p:nvPr/>
        </p:nvSpPr>
        <p:spPr bwMode="auto">
          <a:xfrm>
            <a:off x="4932363" y="2093913"/>
            <a:ext cx="180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Ecological Status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659563" y="4652963"/>
            <a:ext cx="23177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3600" b="1">
                <a:solidFill>
                  <a:srgbClr val="FF0000"/>
                </a:solidFill>
              </a:rPr>
              <a:t>measures</a:t>
            </a:r>
          </a:p>
          <a:p>
            <a:pPr algn="ctr" eaLnBrk="0" hangingPunct="0">
              <a:lnSpc>
                <a:spcPct val="90000"/>
              </a:lnSpc>
            </a:pPr>
            <a:r>
              <a:rPr lang="en-GB" sz="3600" b="1">
                <a:solidFill>
                  <a:srgbClr val="FF0000"/>
                </a:solidFill>
              </a:rPr>
              <a:t>needed</a:t>
            </a:r>
            <a:endParaRPr lang="en-GB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  <p:bldP spid="8198" grpId="0" animBg="1"/>
      <p:bldP spid="8199" grpId="0" animBg="1"/>
      <p:bldP spid="8200" grpId="0"/>
      <p:bldP spid="8201" grpId="0" animBg="1"/>
      <p:bldP spid="19" grpId="0" animBg="1"/>
      <p:bldP spid="20" grpId="0"/>
      <p:bldP spid="21" grpId="0" animBg="1"/>
      <p:bldP spid="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706</Words>
  <Application>Microsoft Office PowerPoint</Application>
  <PresentationFormat>On-screen Show (4:3)</PresentationFormat>
  <Paragraphs>198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Environmental flows in Europe</vt:lpstr>
      <vt:lpstr>Green and pleasant land?</vt:lpstr>
      <vt:lpstr>The River Thames 1858</vt:lpstr>
      <vt:lpstr>The River Thames 2008</vt:lpstr>
      <vt:lpstr>150 years of work</vt:lpstr>
      <vt:lpstr>You can’t please all of the people all of the time</vt:lpstr>
      <vt:lpstr>but you can please some people some of the time</vt:lpstr>
      <vt:lpstr>Which reference conditions?</vt:lpstr>
      <vt:lpstr>European Water Framework Directive</vt:lpstr>
      <vt:lpstr>Slide 10</vt:lpstr>
      <vt:lpstr>Thames River Basin Plan</vt:lpstr>
      <vt:lpstr>River management classes</vt:lpstr>
      <vt:lpstr>2012 Blueprint to Safeguard Europe's Water Resources</vt:lpstr>
      <vt:lpstr>Natural river flows</vt:lpstr>
      <vt:lpstr>Specifying environmental flows</vt:lpstr>
      <vt:lpstr>Abstraction management</vt:lpstr>
      <vt:lpstr>Slide 17</vt:lpstr>
      <vt:lpstr>Slide 18</vt:lpstr>
      <vt:lpstr>Slide 19</vt:lpstr>
      <vt:lpstr>Impoundment releases</vt:lpstr>
      <vt:lpstr>E-flow releases for GEP</vt:lpstr>
      <vt:lpstr>E-flow release regime</vt:lpstr>
      <vt:lpstr>Slide 23</vt:lpstr>
      <vt:lpstr>Adaptive management</vt:lpstr>
      <vt:lpstr>Slide 25</vt:lpstr>
      <vt:lpstr>Solutions in Thames</vt:lpstr>
      <vt:lpstr>Floodplain wetlands control floods</vt:lpstr>
      <vt:lpstr>Conclusions</vt:lpstr>
      <vt:lpstr>Slide 29</vt:lpstr>
    </vt:vector>
  </TitlesOfParts>
  <Company>Centre for Ecology and Hydrology (Wallingford)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Bank (BNWPP) Environmental Flow Window</dc:title>
  <dc:creator>man</dc:creator>
  <cp:lastModifiedBy>BOB</cp:lastModifiedBy>
  <cp:revision>353</cp:revision>
  <dcterms:created xsi:type="dcterms:W3CDTF">2004-06-18T10:40:09Z</dcterms:created>
  <dcterms:modified xsi:type="dcterms:W3CDTF">2015-02-06T03:39:47Z</dcterms:modified>
</cp:coreProperties>
</file>